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894" r:id="rId1"/>
    <p:sldMasterId id="2147483908" r:id="rId2"/>
  </p:sldMasterIdLst>
  <p:notesMasterIdLst>
    <p:notesMasterId r:id="rId32"/>
  </p:notesMasterIdLst>
  <p:handoutMasterIdLst>
    <p:handoutMasterId r:id="rId33"/>
  </p:handoutMasterIdLst>
  <p:sldIdLst>
    <p:sldId id="313" r:id="rId3"/>
    <p:sldId id="373" r:id="rId4"/>
    <p:sldId id="357" r:id="rId5"/>
    <p:sldId id="381" r:id="rId6"/>
    <p:sldId id="358" r:id="rId7"/>
    <p:sldId id="398" r:id="rId8"/>
    <p:sldId id="371" r:id="rId9"/>
    <p:sldId id="399" r:id="rId10"/>
    <p:sldId id="318" r:id="rId11"/>
    <p:sldId id="380" r:id="rId12"/>
    <p:sldId id="374" r:id="rId13"/>
    <p:sldId id="377" r:id="rId14"/>
    <p:sldId id="378" r:id="rId15"/>
    <p:sldId id="375" r:id="rId16"/>
    <p:sldId id="376" r:id="rId17"/>
    <p:sldId id="383" r:id="rId18"/>
    <p:sldId id="384" r:id="rId19"/>
    <p:sldId id="385" r:id="rId20"/>
    <p:sldId id="387" r:id="rId21"/>
    <p:sldId id="391" r:id="rId22"/>
    <p:sldId id="388" r:id="rId23"/>
    <p:sldId id="394" r:id="rId24"/>
    <p:sldId id="395" r:id="rId25"/>
    <p:sldId id="396" r:id="rId26"/>
    <p:sldId id="397" r:id="rId27"/>
    <p:sldId id="400" r:id="rId28"/>
    <p:sldId id="392" r:id="rId29"/>
    <p:sldId id="393" r:id="rId30"/>
    <p:sldId id="372" r:id="rId31"/>
  </p:sldIdLst>
  <p:sldSz cx="9144000" cy="6858000" type="screen4x3"/>
  <p:notesSz cx="7315200" cy="96012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5123639-F5C2-4204-87BA-1708A74AD733}">
          <p14:sldIdLst>
            <p14:sldId id="313"/>
            <p14:sldId id="373"/>
          </p14:sldIdLst>
        </p14:section>
        <p14:section name="Untitled Section" id="{3B22E576-2B94-4FBB-AE88-07185D94C8A6}">
          <p14:sldIdLst>
            <p14:sldId id="357"/>
            <p14:sldId id="381"/>
            <p14:sldId id="358"/>
            <p14:sldId id="398"/>
            <p14:sldId id="371"/>
            <p14:sldId id="399"/>
            <p14:sldId id="318"/>
            <p14:sldId id="380"/>
            <p14:sldId id="374"/>
            <p14:sldId id="377"/>
            <p14:sldId id="378"/>
            <p14:sldId id="375"/>
            <p14:sldId id="376"/>
            <p14:sldId id="383"/>
            <p14:sldId id="384"/>
            <p14:sldId id="385"/>
            <p14:sldId id="387"/>
            <p14:sldId id="391"/>
            <p14:sldId id="388"/>
            <p14:sldId id="394"/>
            <p14:sldId id="395"/>
            <p14:sldId id="396"/>
            <p14:sldId id="397"/>
            <p14:sldId id="400"/>
            <p14:sldId id="392"/>
            <p14:sldId id="393"/>
            <p14:sldId id="3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1871" autoAdjust="0"/>
  </p:normalViewPr>
  <p:slideViewPr>
    <p:cSldViewPr>
      <p:cViewPr varScale="1">
        <p:scale>
          <a:sx n="102" d="100"/>
          <a:sy n="102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64A429D-9C19-4ADF-A994-130148569B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462BF08-F7F8-466A-ACFB-75BB7826EA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0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58184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141490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624796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108102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0D87444-AD97-4C76-B127-BE7C3F821FA1}" type="slidenum">
              <a:rPr lang="he-IL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58184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141490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624796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108102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DEBD471-9D55-4186-8A5E-FA823F2F2737}" type="slidenum">
              <a:rPr lang="he-IL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4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8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0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5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1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6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58184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141490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624796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108102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DA58F70-5DB9-4855-B815-9DE9714C5605}" type="slidenum">
              <a:rPr lang="he-IL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3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2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2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7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2BF08-F7F8-466A-ACFB-75BB7826EA83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58184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141490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624796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108102" indent="-241653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DEBD471-9D55-4186-8A5E-FA823F2F2737}" type="slidenum">
              <a:rPr lang="he-IL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B5D89-75F3-46CF-80AE-CB1FAE58CB8A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3E1F-0807-481C-837A-C1CF9409A662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2216-CE15-4A9F-8029-3020D68580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28F-4B1D-4D29-90F9-A42A251CCBFF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08B-F5CB-494F-8C51-74C7B53CBD8A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7B2D-BB3F-4DF5-9CC6-A323B46F4A56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2951-9ACF-4560-A398-9A88FAA81C17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5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05E2-D1BD-43E8-929D-235EF2F633EB}" type="datetime1">
              <a:rPr lang="en-US" smtClean="0"/>
              <a:t>8/7/2011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11B4-8D34-4AA7-99ED-59279893A2C4}" type="datetime1">
              <a:rPr lang="en-US" smtClean="0"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7290-E8CB-4316-9782-F125E1BC5157}" type="datetime1">
              <a:rPr lang="en-US" smtClean="0"/>
              <a:t>8/7/2011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9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93C7-43C6-4995-A477-3712DF8F09D9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DEF3-5193-4E28-8E03-883ED394BD6D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328" y="0"/>
            <a:ext cx="1570856" cy="32918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24B5-B413-42CE-A0F5-9658DDD362E8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8DF8-C1A1-40AF-9118-90DD00FCA13C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4AE4-8AF5-4E3D-BCBE-C4B301351FAA}" type="datetime1">
              <a:rPr lang="en-US" smtClean="0"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0F82A-8B14-48C0-AB3C-78D052F61177}" type="datetime1">
              <a:rPr lang="en-US" smtClean="0"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2D33C-54C0-4673-9C34-4F2EA2491ADA}" type="datetime1">
              <a:rPr lang="en-US" smtClean="0"/>
              <a:t>8/7/2011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4B501-D742-49B9-9F6E-6254DAD89D93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FD61-F90A-4A63-A3D9-32B1CD0C634A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95608-AC43-4513-BDE6-21AA24C4FAC2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F9136-3D17-4A23-BCC2-296526EE652C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A9BA-0FE7-4353-B647-63A2610642DF}" type="datetime1">
              <a:rPr lang="en-US" smtClean="0"/>
              <a:t>8/7/2011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61F3-EECC-4533-8515-2CE39546C9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C444C4-0989-4880-BD20-FFDC68947686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A369A-A132-46F5-AC16-C95DE62F534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FC75-891B-4F42-9BB4-C42F3A592300}" type="datetime1">
              <a:rPr lang="en-US" smtClean="0"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0E68-DE66-4422-A7A6-CE897B6D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hanoch@post.tau.ac.il" TargetMode="External"/><Relationship Id="rId4" Type="http://schemas.openxmlformats.org/officeDocument/2006/relationships/hyperlink" Target="mailto:bremler@idc.ac.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Controlling P2P </a:t>
            </a:r>
            <a:r>
              <a:rPr lang="en-US" sz="3600" dirty="0"/>
              <a:t>Applications via </a:t>
            </a:r>
            <a:r>
              <a:rPr lang="en-US" sz="3600" dirty="0" smtClean="0"/>
              <a:t> Address Harvesting</a:t>
            </a:r>
            <a:r>
              <a:rPr lang="en-US" sz="3600" dirty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Skype Story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17032"/>
            <a:ext cx="8424936" cy="1752600"/>
          </a:xfrm>
        </p:spPr>
        <p:txBody>
          <a:bodyPr>
            <a:normAutofit/>
          </a:bodyPr>
          <a:lstStyle/>
          <a:p>
            <a:pPr marR="0" algn="l"/>
            <a:endParaRPr lang="en-US" sz="1700" dirty="0" smtClean="0">
              <a:cs typeface="Arial" charset="0"/>
            </a:endParaRPr>
          </a:p>
          <a:p>
            <a:pPr marR="0" algn="l"/>
            <a:endParaRPr lang="en-US" sz="1700" dirty="0">
              <a:cs typeface="Arial" charset="0"/>
            </a:endParaRPr>
          </a:p>
          <a:p>
            <a:r>
              <a:rPr lang="en-US" sz="2000" dirty="0" smtClean="0">
                <a:cs typeface="Arial" charset="0"/>
              </a:rPr>
              <a:t>Anat Bremler-Barr      Omer </a:t>
            </a:r>
            <a:r>
              <a:rPr lang="en-US" sz="2000" dirty="0" err="1" smtClean="0">
                <a:cs typeface="Arial" charset="0"/>
              </a:rPr>
              <a:t>Dekel</a:t>
            </a:r>
            <a:r>
              <a:rPr lang="en-US" sz="2000" dirty="0" smtClean="0">
                <a:cs typeface="Arial" charset="0"/>
              </a:rPr>
              <a:t>        Ran </a:t>
            </a:r>
            <a:r>
              <a:rPr lang="en-US" sz="2000" dirty="0">
                <a:cs typeface="Arial" charset="0"/>
              </a:rPr>
              <a:t>Goldschmidt </a:t>
            </a: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 err="1" smtClean="0">
                <a:cs typeface="Arial" charset="0"/>
              </a:rPr>
              <a:t>Hanoch</a:t>
            </a:r>
            <a:r>
              <a:rPr lang="en-US" sz="2000" dirty="0" smtClean="0">
                <a:cs typeface="Arial" charset="0"/>
              </a:rPr>
              <a:t> Levy</a:t>
            </a:r>
          </a:p>
          <a:p>
            <a:r>
              <a:rPr lang="en-US" sz="1800" dirty="0" smtClean="0">
                <a:cs typeface="Arial" charset="0"/>
              </a:rPr>
              <a:t>      </a:t>
            </a:r>
            <a:r>
              <a:rPr lang="en-US" sz="1600" dirty="0" smtClean="0">
                <a:cs typeface="Arial" charset="0"/>
              </a:rPr>
              <a:t>Interdisciplinary Center </a:t>
            </a:r>
            <a:r>
              <a:rPr lang="en-US" sz="1600" dirty="0" err="1" smtClean="0">
                <a:cs typeface="Arial" charset="0"/>
              </a:rPr>
              <a:t>Herzliya</a:t>
            </a:r>
            <a:r>
              <a:rPr lang="en-US" sz="1600" dirty="0" smtClean="0">
                <a:cs typeface="Arial" charset="0"/>
              </a:rPr>
              <a:t>	                 Haifa University         Tel-Aviv University	 </a:t>
            </a:r>
            <a:endParaRPr lang="en-US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Harvesting techniques: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5875"/>
            <a:ext cx="8032948" cy="538321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Using Skype client as a black box.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Without any sophisticated reverse engineering. 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000" dirty="0" smtClean="0">
              <a:cs typeface="Arial" charset="0"/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 Two basic techniques: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1. Extracting the SN list: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Using the information from the SN list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Applicable to Skype versions were the SN list is not encrypted.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marL="27432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  <a:cs typeface="Arial" charset="0"/>
              </a:rPr>
              <a:t>2. Monitoring the Skype connection: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 Manipulate the client to connect to many SNs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Applicable for all Skype versions</a:t>
            </a:r>
          </a:p>
          <a:p>
            <a:pPr algn="l" rtl="0">
              <a:lnSpc>
                <a:spcPct val="90000"/>
              </a:lnSpc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6488668"/>
            <a:ext cx="8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313"/>
            <a:ext cx="8964488" cy="1462087"/>
          </a:xfrm>
        </p:spPr>
        <p:txBody>
          <a:bodyPr>
            <a:normAutofit/>
          </a:bodyPr>
          <a:lstStyle/>
          <a:p>
            <a:r>
              <a:rPr lang="en-US" dirty="0" smtClean="0"/>
              <a:t>Harvesting technique: </a:t>
            </a:r>
            <a:br>
              <a:rPr lang="en-US" dirty="0" smtClean="0"/>
            </a:br>
            <a:r>
              <a:rPr lang="en-US" dirty="0" smtClean="0"/>
              <a:t>Extracting the SN 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49003" y="1916831"/>
            <a:ext cx="5904656" cy="437582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SN list:</a:t>
            </a:r>
          </a:p>
          <a:p>
            <a:pPr lvl="1"/>
            <a:r>
              <a:rPr lang="en-US" sz="1800" dirty="0" smtClean="0"/>
              <a:t>Version 2-2.5  - SN list is not encrypted. 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/>
              <a:t>200 SNs</a:t>
            </a:r>
          </a:p>
          <a:p>
            <a:pPr lvl="1"/>
            <a:r>
              <a:rPr lang="en-US" sz="1800" dirty="0"/>
              <a:t>Each SN: &lt; IP, Port&gt;</a:t>
            </a:r>
          </a:p>
          <a:p>
            <a:pPr lvl="1"/>
            <a:r>
              <a:rPr lang="en-US" sz="1800" dirty="0" smtClean="0"/>
              <a:t>The SN list is constantly updated </a:t>
            </a:r>
          </a:p>
          <a:p>
            <a:endParaRPr lang="en-US" sz="1800" dirty="0"/>
          </a:p>
          <a:p>
            <a:r>
              <a:rPr lang="en-US" sz="2000" dirty="0" smtClean="0"/>
              <a:t>Manipulate client </a:t>
            </a:r>
            <a:r>
              <a:rPr lang="en-US" sz="2000" dirty="0" smtClean="0">
                <a:sym typeface="Wingdings" pitchFamily="2" charset="2"/>
              </a:rPr>
              <a:t>so the </a:t>
            </a:r>
            <a:r>
              <a:rPr lang="en-US" sz="2000" dirty="0" smtClean="0"/>
              <a:t>list will be updated in high  rate: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Extracting </a:t>
            </a:r>
            <a:r>
              <a:rPr lang="en-US" sz="1800" dirty="0"/>
              <a:t>the SN </a:t>
            </a:r>
            <a:r>
              <a:rPr lang="en-US" sz="1800" dirty="0" smtClean="0"/>
              <a:t>addresses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Flushing almost the entire SN list, leaving only one SN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Restarting </a:t>
            </a:r>
            <a:r>
              <a:rPr lang="en-US" sz="1800" dirty="0"/>
              <a:t>the Skype Client and </a:t>
            </a:r>
            <a:r>
              <a:rPr lang="en-US" sz="1800" dirty="0" smtClean="0"/>
              <a:t>waiting until </a:t>
            </a:r>
            <a:r>
              <a:rPr lang="en-US" sz="1800" dirty="0"/>
              <a:t>the list is refreshed with 200 SN </a:t>
            </a:r>
            <a:r>
              <a:rPr lang="en-US" sz="1800" dirty="0" smtClean="0"/>
              <a:t>addresses.</a:t>
            </a:r>
          </a:p>
          <a:p>
            <a:pPr marL="274320" lvl="1" indent="0">
              <a:buNone/>
            </a:pPr>
            <a:r>
              <a:rPr lang="en-US" sz="1800" dirty="0" smtClean="0"/>
              <a:t> </a:t>
            </a:r>
          </a:p>
          <a:p>
            <a:pPr marL="274320" lvl="1" indent="0">
              <a:buNone/>
            </a:pPr>
            <a:r>
              <a:rPr lang="en-US" dirty="0" smtClean="0"/>
              <a:t>Experiment result: Each such round 2 minutes, harvesting up to 200 new SNs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7574"/>
            <a:ext cx="2411760" cy="514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Harvesting technique:</a:t>
            </a:r>
            <a:br>
              <a:rPr lang="en-US" dirty="0" smtClean="0"/>
            </a:br>
            <a:r>
              <a:rPr lang="en-US" dirty="0" smtClean="0"/>
              <a:t>Monitoring </a:t>
            </a:r>
            <a:r>
              <a:rPr lang="en-US" dirty="0"/>
              <a:t>the Skype </a:t>
            </a:r>
            <a:r>
              <a:rPr lang="en-US" dirty="0" smtClean="0"/>
              <a:t>connection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988840"/>
            <a:ext cx="5112568" cy="3931567"/>
          </a:xfrm>
        </p:spPr>
        <p:txBody>
          <a:bodyPr>
            <a:normAutofit fontScale="92500"/>
          </a:bodyPr>
          <a:lstStyle/>
          <a:p>
            <a:r>
              <a:rPr lang="en-US" dirty="0"/>
              <a:t>Monitor outbound </a:t>
            </a:r>
            <a:r>
              <a:rPr lang="en-US" dirty="0" smtClean="0"/>
              <a:t>connections of </a:t>
            </a:r>
            <a:r>
              <a:rPr lang="en-US" dirty="0" err="1" smtClean="0"/>
              <a:t>skype</a:t>
            </a:r>
            <a:r>
              <a:rPr lang="en-US" dirty="0" smtClean="0"/>
              <a:t> client  </a:t>
            </a:r>
            <a:r>
              <a:rPr lang="en-US" dirty="0"/>
              <a:t>using </a:t>
            </a:r>
            <a:r>
              <a:rPr lang="en-US" dirty="0" err="1" smtClean="0"/>
              <a:t>netstat</a:t>
            </a:r>
            <a:r>
              <a:rPr lang="en-US" dirty="0" smtClean="0"/>
              <a:t> command</a:t>
            </a:r>
          </a:p>
          <a:p>
            <a:endParaRPr lang="en-US" dirty="0"/>
          </a:p>
          <a:p>
            <a:r>
              <a:rPr lang="en-US" dirty="0"/>
              <a:t>Locate the SN which the client connects </a:t>
            </a:r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/>
              <a:t>Block the SN with a local or external </a:t>
            </a:r>
            <a:r>
              <a:rPr lang="en-US" dirty="0" smtClean="0"/>
              <a:t>firewall and repeat the process</a:t>
            </a:r>
          </a:p>
          <a:p>
            <a:endParaRPr lang="en-US" dirty="0"/>
          </a:p>
          <a:p>
            <a:r>
              <a:rPr lang="en-US" dirty="0" smtClean="0"/>
              <a:t>Result: 30 new SNs per minute</a:t>
            </a:r>
            <a:endParaRPr lang="en-US" dirty="0"/>
          </a:p>
          <a:p>
            <a:endParaRPr lang="en-US" dirty="0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10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0968" y="6487120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Harvesting technique: </a:t>
            </a:r>
            <a:br>
              <a:rPr lang="en-US" dirty="0" smtClean="0"/>
            </a:br>
            <a:r>
              <a:rPr lang="en-US" dirty="0" smtClean="0"/>
              <a:t>Experiment – Extracting the SN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concentrate on the first technique :</a:t>
            </a:r>
          </a:p>
          <a:p>
            <a:pPr lvl="1"/>
            <a:r>
              <a:rPr lang="en-US" dirty="0" smtClean="0"/>
              <a:t>Extracting </a:t>
            </a:r>
            <a:r>
              <a:rPr lang="en-US" dirty="0"/>
              <a:t>the SN list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rate of harvesting</a:t>
            </a:r>
          </a:p>
          <a:p>
            <a:endParaRPr lang="en-US" dirty="0" smtClean="0"/>
          </a:p>
          <a:p>
            <a:r>
              <a:rPr lang="en-US" dirty="0" smtClean="0"/>
              <a:t>Experiment setup:</a:t>
            </a:r>
          </a:p>
          <a:p>
            <a:pPr lvl="1"/>
            <a:r>
              <a:rPr lang="en-US" dirty="0" smtClean="0"/>
              <a:t>71 harvesters (harvester=Skype client) located at Israel and Zurich</a:t>
            </a:r>
          </a:p>
          <a:p>
            <a:pPr lvl="1"/>
            <a:r>
              <a:rPr lang="en-US" dirty="0"/>
              <a:t>It is enough to run 3-4 real physical machines. Each one </a:t>
            </a:r>
            <a:r>
              <a:rPr lang="en-US" dirty="0" smtClean="0"/>
              <a:t>runs </a:t>
            </a:r>
            <a:r>
              <a:rPr lang="en-US" dirty="0"/>
              <a:t>around 20 clients by using virtual machine and multi users </a:t>
            </a:r>
            <a:r>
              <a:rPr lang="en-US" dirty="0" smtClean="0"/>
              <a:t>functionality.</a:t>
            </a:r>
            <a:endParaRPr lang="en-US" dirty="0"/>
          </a:p>
          <a:p>
            <a:pPr lvl="1"/>
            <a:r>
              <a:rPr lang="en-US" dirty="0"/>
              <a:t>Collected over 40 Million SN addresses</a:t>
            </a:r>
          </a:p>
          <a:p>
            <a:pPr lvl="1"/>
            <a:r>
              <a:rPr lang="en-US" dirty="0" smtClean="0"/>
              <a:t>107,000 </a:t>
            </a:r>
            <a:r>
              <a:rPr lang="en-US" dirty="0"/>
              <a:t>unique SNs</a:t>
            </a:r>
          </a:p>
          <a:p>
            <a:pPr lvl="1"/>
            <a:r>
              <a:rPr lang="en-US" dirty="0" smtClean="0"/>
              <a:t>Run for 80 </a:t>
            </a:r>
            <a:r>
              <a:rPr lang="en-US" dirty="0"/>
              <a:t>hours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Harvesting technique: </a:t>
            </a:r>
            <a:br>
              <a:rPr lang="en-US" dirty="0" smtClean="0"/>
            </a:br>
            <a:r>
              <a:rPr lang="en-US" dirty="0" smtClean="0"/>
              <a:t>Experiment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049466" cy="376216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048958" y="729569"/>
            <a:ext cx="2520280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8998" y="105447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Process converge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5892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order of the </a:t>
            </a:r>
            <a:r>
              <a:rPr lang="en-US" dirty="0" smtClean="0"/>
              <a:t>harvesters was </a:t>
            </a:r>
            <a:r>
              <a:rPr lang="en-US" dirty="0"/>
              <a:t>picked randomly, and the result was stable for any </a:t>
            </a:r>
            <a:r>
              <a:rPr lang="en-US" dirty="0" smtClean="0"/>
              <a:t>order.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ajority </a:t>
            </a:r>
            <a:r>
              <a:rPr lang="en-US" dirty="0"/>
              <a:t>of the SNs</a:t>
            </a:r>
            <a:r>
              <a:rPr lang="en-US" dirty="0" smtClean="0"/>
              <a:t>, were </a:t>
            </a:r>
            <a:r>
              <a:rPr lang="en-US" dirty="0"/>
              <a:t>discovered by the </a:t>
            </a:r>
            <a:r>
              <a:rPr lang="en-US" dirty="0" smtClean="0"/>
              <a:t>first </a:t>
            </a:r>
            <a:r>
              <a:rPr lang="en-US" dirty="0"/>
              <a:t>30 </a:t>
            </a:r>
            <a:r>
              <a:rPr lang="en-US" dirty="0" smtClean="0"/>
              <a:t>harvesters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the process converge.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464496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Harvesting technique:</a:t>
            </a:r>
            <a:br>
              <a:rPr lang="en-US" dirty="0" smtClean="0"/>
            </a:b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811" y="479715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This is </a:t>
            </a:r>
            <a:r>
              <a:rPr lang="en-US" b="1" dirty="0" smtClean="0">
                <a:solidFill>
                  <a:srgbClr val="00B050"/>
                </a:solidFill>
              </a:rPr>
              <a:t>on going </a:t>
            </a:r>
            <a:r>
              <a:rPr lang="en-US" dirty="0" smtClean="0"/>
              <a:t>process – the population of the SNs is constantly changing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/>
              <a:t>Explanation:</a:t>
            </a:r>
            <a:r>
              <a:rPr lang="en-US" dirty="0" smtClean="0"/>
              <a:t> 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r>
              <a:rPr lang="en-US" dirty="0" smtClean="0"/>
              <a:t>Dynamic nature of P2P clients and SNs (join and leave the network)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r>
              <a:rPr lang="en-US" dirty="0" smtClean="0"/>
              <a:t>46% of the SNs have </a:t>
            </a:r>
            <a:r>
              <a:rPr lang="en-US" i="1" dirty="0" smtClean="0"/>
              <a:t>dynamic  </a:t>
            </a:r>
            <a:r>
              <a:rPr lang="en-US" dirty="0" smtClean="0"/>
              <a:t>IP addresses </a:t>
            </a:r>
            <a:r>
              <a:rPr lang="en-US" dirty="0" smtClean="0">
                <a:sym typeface="Wingdings" pitchFamily="2" charset="2"/>
              </a:rPr>
              <a:t> an SN that changes</a:t>
            </a:r>
          </a:p>
          <a:p>
            <a:pPr lvl="1" algn="l" rtl="0"/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its IP is as a new SN to the system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048958" y="729569"/>
            <a:ext cx="2520280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8998" y="105447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On going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6487120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Harvesting technique:</a:t>
            </a:r>
            <a:br>
              <a:rPr lang="en-US" dirty="0"/>
            </a:br>
            <a:r>
              <a:rPr lang="en-US" dirty="0"/>
              <a:t>Measure the blocking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Tester</a:t>
            </a:r>
            <a:r>
              <a:rPr lang="en-US" dirty="0" smtClean="0"/>
              <a:t> – Skype client </a:t>
            </a:r>
            <a:r>
              <a:rPr lang="en-US" dirty="0"/>
              <a:t>that </a:t>
            </a:r>
            <a:r>
              <a:rPr lang="en-US" dirty="0" smtClean="0"/>
              <a:t>simulates </a:t>
            </a:r>
            <a:r>
              <a:rPr lang="en-US" dirty="0"/>
              <a:t>the attempts of a regular user to connect to Skype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 experiment, 12 </a:t>
            </a:r>
            <a:r>
              <a:rPr lang="en-US" dirty="0" smtClean="0"/>
              <a:t>testers (Israel, Swiss and USA) each performs </a:t>
            </a:r>
            <a:r>
              <a:rPr lang="en-US" dirty="0"/>
              <a:t>240 </a:t>
            </a:r>
            <a:r>
              <a:rPr lang="en-US" dirty="0" smtClean="0"/>
              <a:t>tests in a period of 4 days</a:t>
            </a:r>
          </a:p>
          <a:p>
            <a:endParaRPr lang="en-US" dirty="0" smtClean="0"/>
          </a:p>
          <a:p>
            <a:r>
              <a:rPr lang="en-US" dirty="0" smtClean="0"/>
              <a:t>The test  </a:t>
            </a:r>
          </a:p>
          <a:p>
            <a:pPr lvl="1"/>
            <a:r>
              <a:rPr lang="en-US" dirty="0" smtClean="0"/>
              <a:t>Step 1:  Tester preforms login to Skype and retrieves a new SN list</a:t>
            </a:r>
          </a:p>
          <a:p>
            <a:pPr lvl="1"/>
            <a:r>
              <a:rPr lang="en-US" dirty="0" smtClean="0"/>
              <a:t>Step 2:  Test the capability to connect to Skype = Check if all SNs in the SN list are known to the system</a:t>
            </a:r>
          </a:p>
          <a:p>
            <a:pPr lvl="2"/>
            <a:r>
              <a:rPr lang="en-US" dirty="0" smtClean="0"/>
              <a:t>Check 0,10,30 minutes after retrieving the SN list </a:t>
            </a:r>
          </a:p>
          <a:p>
            <a:pPr lvl="1"/>
            <a:r>
              <a:rPr lang="en-US" dirty="0" smtClean="0"/>
              <a:t>Step 3: Tester preforms shout down and waits in order to receive a new SN list in order to preform the next test</a:t>
            </a:r>
            <a:endParaRPr lang="en-US" dirty="0"/>
          </a:p>
          <a:p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 rot="10800000">
            <a:off x="8412480" y="4708521"/>
            <a:ext cx="552008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Harvesting </a:t>
            </a:r>
            <a:r>
              <a:rPr lang="en-US" dirty="0" smtClean="0"/>
              <a:t>technique: blocking </a:t>
            </a:r>
            <a:r>
              <a:rPr lang="en-US" dirty="0"/>
              <a:t>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Client is disconnected from Skype if all the SNs in its SN list are known to the system</a:t>
            </a:r>
          </a:p>
          <a:p>
            <a:endParaRPr lang="en-US" dirty="0" smtClean="0"/>
          </a:p>
          <a:p>
            <a:r>
              <a:rPr lang="en-US" dirty="0" smtClean="0"/>
              <a:t>The average blocking probability is very high: even </a:t>
            </a:r>
            <a:r>
              <a:rPr lang="en-US" dirty="0"/>
              <a:t>a fresh list has </a:t>
            </a:r>
            <a:r>
              <a:rPr lang="en-US" b="1" dirty="0">
                <a:solidFill>
                  <a:schemeClr val="tx2"/>
                </a:solidFill>
              </a:rPr>
              <a:t>94.5%</a:t>
            </a:r>
            <a:r>
              <a:rPr lang="en-US" dirty="0"/>
              <a:t> probability</a:t>
            </a:r>
          </a:p>
          <a:p>
            <a:endParaRPr lang="en-US" dirty="0" smtClean="0"/>
          </a:p>
          <a:p>
            <a:r>
              <a:rPr lang="en-US" dirty="0" smtClean="0"/>
              <a:t>Low dependency on the time that elapsed from retrieving the list until the attempt to connect to </a:t>
            </a:r>
            <a:r>
              <a:rPr lang="en-US" dirty="0"/>
              <a:t>S</a:t>
            </a:r>
            <a:r>
              <a:rPr lang="en-US" dirty="0" smtClean="0"/>
              <a:t>kype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" y="5445224"/>
            <a:ext cx="75231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population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SNs </a:t>
            </a:r>
          </a:p>
          <a:p>
            <a:pPr lvl="1"/>
            <a:r>
              <a:rPr lang="en-US" dirty="0" smtClean="0"/>
              <a:t>10</a:t>
            </a:r>
            <a:r>
              <a:rPr lang="en-US" dirty="0"/>
              <a:t>% of the most frequent </a:t>
            </a:r>
            <a:r>
              <a:rPr lang="en-US" dirty="0" smtClean="0"/>
              <a:t>SNs covers </a:t>
            </a:r>
            <a:r>
              <a:rPr lang="en-US" dirty="0"/>
              <a:t>roughly 80% of the total collected records. </a:t>
            </a:r>
            <a:endParaRPr lang="en-US" dirty="0" smtClean="0"/>
          </a:p>
          <a:p>
            <a:r>
              <a:rPr lang="en-US" dirty="0" smtClean="0"/>
              <a:t>No frequent port   </a:t>
            </a:r>
          </a:p>
          <a:p>
            <a:pPr lvl="1"/>
            <a:r>
              <a:rPr lang="en-US" dirty="0" smtClean="0"/>
              <a:t>Skype port  at the client is chosen randomly</a:t>
            </a:r>
          </a:p>
          <a:p>
            <a:r>
              <a:rPr lang="en-US" dirty="0" smtClean="0"/>
              <a:t>No </a:t>
            </a:r>
            <a:r>
              <a:rPr lang="en-US" dirty="0"/>
              <a:t>dominant AS. </a:t>
            </a:r>
            <a:endParaRPr lang="en-US" dirty="0" smtClean="0"/>
          </a:p>
          <a:p>
            <a:r>
              <a:rPr lang="en-US" dirty="0" smtClean="0"/>
              <a:t>SNs are distributed over the world  (but more at USA)</a:t>
            </a:r>
          </a:p>
          <a:p>
            <a:endParaRPr lang="en-US" dirty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4325888" cy="19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9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Static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Let M            -  # </a:t>
            </a:r>
            <a:r>
              <a:rPr lang="en-US" dirty="0"/>
              <a:t>SNs </a:t>
            </a:r>
            <a:r>
              <a:rPr lang="en-US" dirty="0" smtClean="0"/>
              <a:t>in the population – assumption </a:t>
            </a:r>
            <a:r>
              <a:rPr lang="en-US" b="1" dirty="0" smtClean="0"/>
              <a:t>fixed</a:t>
            </a:r>
          </a:p>
          <a:p>
            <a:r>
              <a:rPr lang="en-US" dirty="0" smtClean="0"/>
              <a:t>Let N ~  200 -  # SNs in SN list</a:t>
            </a:r>
          </a:p>
          <a:p>
            <a:endParaRPr lang="en-US" dirty="0" smtClean="0"/>
          </a:p>
          <a:p>
            <a:r>
              <a:rPr lang="en-US" b="1" dirty="0" smtClean="0"/>
              <a:t>Randomly</a:t>
            </a:r>
            <a:r>
              <a:rPr lang="en-US" dirty="0" smtClean="0"/>
              <a:t> select N </a:t>
            </a:r>
            <a:r>
              <a:rPr lang="en-US" dirty="0"/>
              <a:t>distinct objects </a:t>
            </a:r>
            <a:r>
              <a:rPr lang="en-US" dirty="0" smtClean="0"/>
              <a:t>from the set </a:t>
            </a:r>
            <a:r>
              <a:rPr lang="en-US" dirty="0"/>
              <a:t>of M </a:t>
            </a:r>
            <a:r>
              <a:rPr lang="en-US" dirty="0" smtClean="0"/>
              <a:t>objects.</a:t>
            </a:r>
          </a:p>
          <a:p>
            <a:r>
              <a:rPr lang="en-US" dirty="0" smtClean="0"/>
              <a:t>Return </a:t>
            </a:r>
            <a:r>
              <a:rPr lang="en-US" dirty="0"/>
              <a:t>the N objects and </a:t>
            </a:r>
            <a:r>
              <a:rPr lang="en-US" dirty="0" smtClean="0"/>
              <a:t>again select </a:t>
            </a:r>
            <a:r>
              <a:rPr lang="en-US" dirty="0"/>
              <a:t>N distinct objects. </a:t>
            </a:r>
            <a:endParaRPr lang="en-US" dirty="0" smtClean="0"/>
          </a:p>
          <a:p>
            <a:r>
              <a:rPr lang="en-US" dirty="0" smtClean="0"/>
              <a:t>Repeat </a:t>
            </a:r>
            <a:r>
              <a:rPr lang="en-US" dirty="0"/>
              <a:t>this </a:t>
            </a:r>
            <a:r>
              <a:rPr lang="en-US" dirty="0" smtClean="0"/>
              <a:t>process K </a:t>
            </a:r>
            <a:r>
              <a:rPr lang="en-US" dirty="0"/>
              <a:t>times.</a:t>
            </a:r>
          </a:p>
          <a:p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Question: </a:t>
            </a:r>
            <a:r>
              <a:rPr lang="en-US" i="1" dirty="0" smtClean="0">
                <a:solidFill>
                  <a:srgbClr val="00B050"/>
                </a:solidFill>
              </a:rPr>
              <a:t>what is the probability </a:t>
            </a:r>
            <a:r>
              <a:rPr lang="en-US" i="1" dirty="0">
                <a:solidFill>
                  <a:srgbClr val="00B050"/>
                </a:solidFill>
              </a:rPr>
              <a:t>that each of the objects selected at the K + </a:t>
            </a:r>
            <a:r>
              <a:rPr lang="en-US" i="1" dirty="0" smtClean="0">
                <a:solidFill>
                  <a:srgbClr val="00B050"/>
                </a:solidFill>
              </a:rPr>
              <a:t>1</a:t>
            </a:r>
            <a:r>
              <a:rPr lang="en-US" i="1" baseline="30000" dirty="0" smtClean="0">
                <a:solidFill>
                  <a:srgbClr val="00B050"/>
                </a:solidFill>
              </a:rPr>
              <a:t>st</a:t>
            </a:r>
            <a:r>
              <a:rPr lang="en-US" i="1" dirty="0" smtClean="0">
                <a:solidFill>
                  <a:srgbClr val="00B050"/>
                </a:solidFill>
              </a:rPr>
              <a:t> time </a:t>
            </a:r>
            <a:r>
              <a:rPr lang="en-US" i="1" dirty="0">
                <a:solidFill>
                  <a:srgbClr val="00B050"/>
                </a:solidFill>
              </a:rPr>
              <a:t>was selected earlier.</a:t>
            </a:r>
            <a:endParaRPr lang="en-US" i="1" dirty="0" smtClean="0">
              <a:solidFill>
                <a:srgbClr val="00B050"/>
              </a:solidFill>
            </a:endParaRPr>
          </a:p>
          <a:p>
            <a:endParaRPr lang="en-US" i="1" dirty="0" smtClean="0"/>
          </a:p>
          <a:p>
            <a:r>
              <a:rPr lang="en-US" dirty="0" smtClean="0"/>
              <a:t>Version of Coupon Collector problem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89239"/>
            <a:ext cx="2381250" cy="12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Common belief: P2P applications are harder to control and block</a:t>
            </a:r>
          </a:p>
          <a:p>
            <a:pPr lvl="1" algn="just"/>
            <a:r>
              <a:rPr lang="en-US" dirty="0" smtClean="0"/>
              <a:t>Distributed, propriety protocol, no special port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paper shows: Skype is vulnerable to a technique of blocking by </a:t>
            </a:r>
            <a:r>
              <a:rPr lang="en-US" i="1" dirty="0" smtClean="0">
                <a:solidFill>
                  <a:srgbClr val="FF0000"/>
                </a:solidFill>
              </a:rPr>
              <a:t>harvesting the servers </a:t>
            </a:r>
            <a:r>
              <a:rPr lang="en-US" dirty="0" smtClean="0"/>
              <a:t>that form the control layer</a:t>
            </a:r>
          </a:p>
          <a:p>
            <a:pPr lvl="1" algn="just"/>
            <a:r>
              <a:rPr lang="en-US" dirty="0" smtClean="0"/>
              <a:t>Proof by model and experiments </a:t>
            </a:r>
          </a:p>
          <a:p>
            <a:pPr lvl="1" algn="just"/>
            <a:r>
              <a:rPr lang="en-US" dirty="0" smtClean="0"/>
              <a:t>Reveals new facts about Skype network </a:t>
            </a:r>
          </a:p>
          <a:p>
            <a:pPr lvl="1"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41096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Static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solution by recursion</a:t>
            </a:r>
          </a:p>
          <a:p>
            <a:r>
              <a:rPr lang="en-US" dirty="0" smtClean="0"/>
              <a:t>Luckily, approximate solution is a good estimation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0" y="4985792"/>
            <a:ext cx="6758215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99695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N  -  list</a:t>
            </a:r>
          </a:p>
          <a:p>
            <a:pPr algn="l" rtl="0"/>
            <a:r>
              <a:rPr lang="en-US" dirty="0" smtClean="0"/>
              <a:t>M  -  population</a:t>
            </a:r>
          </a:p>
          <a:p>
            <a:pPr algn="l" rtl="0"/>
            <a:r>
              <a:rPr lang="en-US" dirty="0" smtClean="0"/>
              <a:t>K  -  iteration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q </a:t>
            </a:r>
            <a:r>
              <a:rPr lang="en-US" dirty="0"/>
              <a:t>= </a:t>
            </a:r>
            <a:r>
              <a:rPr lang="en-US" dirty="0" err="1"/>
              <a:t>Pr</a:t>
            </a:r>
            <a:r>
              <a:rPr lang="en-US" dirty="0"/>
              <a:t>[x is not selected in experiments 1,...,K ] =(1 </a:t>
            </a:r>
            <a:r>
              <a:rPr lang="en-US" dirty="0" smtClean="0"/>
              <a:t>– N/M)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IP </a:t>
            </a:r>
            <a:r>
              <a:rPr lang="en-US" dirty="0" smtClean="0"/>
              <a:t>address remains valid </a:t>
            </a:r>
            <a:r>
              <a:rPr lang="en-US" dirty="0"/>
              <a:t>for a period of </a:t>
            </a:r>
            <a:r>
              <a:rPr lang="en-US" dirty="0" smtClean="0"/>
              <a:t>time ~ ”the </a:t>
            </a:r>
            <a:r>
              <a:rPr lang="en-US" dirty="0"/>
              <a:t>life of the </a:t>
            </a:r>
            <a:r>
              <a:rPr lang="en-US" dirty="0" smtClean="0"/>
              <a:t>address”</a:t>
            </a:r>
            <a:endParaRPr lang="en-US" dirty="0"/>
          </a:p>
          <a:p>
            <a:r>
              <a:rPr lang="en-US" dirty="0" smtClean="0"/>
              <a:t>In the end of the duration, </a:t>
            </a:r>
            <a:r>
              <a:rPr lang="en-US" dirty="0"/>
              <a:t>the address changes and </a:t>
            </a:r>
            <a:r>
              <a:rPr lang="en-US" dirty="0" smtClean="0"/>
              <a:t>a new address </a:t>
            </a:r>
            <a:r>
              <a:rPr lang="en-US" dirty="0"/>
              <a:t>will be valid </a:t>
            </a:r>
            <a:endParaRPr lang="en-US" dirty="0" smtClean="0"/>
          </a:p>
          <a:p>
            <a:r>
              <a:rPr lang="en-US" dirty="0" smtClean="0"/>
              <a:t>The harvesters have time to capture the SN proportional to the age of the address. Age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dirty="0" smtClean="0"/>
              <a:t>ard to retrieve.</a:t>
            </a:r>
          </a:p>
          <a:p>
            <a:r>
              <a:rPr lang="en-US" dirty="0" smtClean="0"/>
              <a:t>Residual life ~ age : the two density functions are similar</a:t>
            </a:r>
          </a:p>
          <a:p>
            <a:r>
              <a:rPr lang="en-US" dirty="0" smtClean="0"/>
              <a:t>We measure the residual life density function (and use it).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5006754"/>
            <a:ext cx="4248013" cy="115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0352" y="6487120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69604" cy="9906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Dynamic Nature of SN:</a:t>
            </a:r>
            <a:br>
              <a:rPr lang="en-US" dirty="0" smtClean="0"/>
            </a:br>
            <a:r>
              <a:rPr lang="en-US" dirty="0" smtClean="0"/>
              <a:t>Estimation of the residual life density function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861" y="3950095"/>
            <a:ext cx="554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Harvesting of SNs:  Using the SN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4088" y="395009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UDP packet of Skype login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3076" y="2078869"/>
            <a:ext cx="4464496" cy="1311591"/>
            <a:chOff x="393076" y="1835459"/>
            <a:chExt cx="4464496" cy="1680996"/>
          </a:xfrm>
        </p:grpSpPr>
        <p:sp>
          <p:nvSpPr>
            <p:cNvPr id="13" name="Chevron 12"/>
            <p:cNvSpPr/>
            <p:nvPr/>
          </p:nvSpPr>
          <p:spPr>
            <a:xfrm>
              <a:off x="393076" y="1835459"/>
              <a:ext cx="4464496" cy="16809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2060848"/>
              <a:ext cx="3182191" cy="90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Stage 1: Collecting 5,000 SNs in 15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hevron 16"/>
          <p:cNvSpPr/>
          <p:nvPr/>
        </p:nvSpPr>
        <p:spPr>
          <a:xfrm>
            <a:off x="4297807" y="2079358"/>
            <a:ext cx="4846193" cy="13115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Stage 2: Ping each SN every 15 minutes for 3 months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life density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Day: </a:t>
            </a:r>
            <a:r>
              <a:rPr lang="en-US" dirty="0"/>
              <a:t>18%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SNs died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Day:  8</a:t>
            </a:r>
            <a:r>
              <a:rPr lang="en-US" dirty="0"/>
              <a:t>%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Day:  5</a:t>
            </a:r>
            <a:r>
              <a:rPr lang="en-US" dirty="0"/>
              <a:t>%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Day:  3%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harvesting process is an on going process mainly due to dynamic affect of IPs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23" y="2852936"/>
            <a:ext cx="5219700" cy="2505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67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population of  active 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goal:  estimate the number of SNs in specific time</a:t>
            </a:r>
          </a:p>
          <a:p>
            <a:pPr lvl="1"/>
            <a:r>
              <a:rPr lang="en-US" dirty="0" smtClean="0"/>
              <a:t>As far as we know we give here the first estimation</a:t>
            </a:r>
          </a:p>
          <a:p>
            <a:r>
              <a:rPr lang="en-US" dirty="0" smtClean="0"/>
              <a:t>Assumption:  fixed population size - 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 × Death rate           =         new discovered SNs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Result:   M × 0.00208 = 9  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M~45,000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72436" y="3604540"/>
            <a:ext cx="3384376" cy="1152128"/>
            <a:chOff x="1272436" y="3604540"/>
            <a:chExt cx="3384376" cy="1152128"/>
          </a:xfrm>
        </p:grpSpPr>
        <p:sp>
          <p:nvSpPr>
            <p:cNvPr id="4" name="Cloud Callout 3"/>
            <p:cNvSpPr/>
            <p:nvPr/>
          </p:nvSpPr>
          <p:spPr>
            <a:xfrm>
              <a:off x="1272436" y="3604540"/>
              <a:ext cx="3384376" cy="115212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2920" y="3791104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#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of dead SNs in the first iteration of our test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0868" y="3481106"/>
            <a:ext cx="3744416" cy="1398996"/>
            <a:chOff x="5160868" y="3481106"/>
            <a:chExt cx="3744416" cy="1398996"/>
          </a:xfrm>
        </p:grpSpPr>
        <p:sp>
          <p:nvSpPr>
            <p:cNvPr id="7" name="Cloud Callout 6"/>
            <p:cNvSpPr/>
            <p:nvPr/>
          </p:nvSpPr>
          <p:spPr>
            <a:xfrm>
              <a:off x="5160868" y="3481106"/>
              <a:ext cx="3744416" cy="139899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3718939"/>
              <a:ext cx="3118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bg1"/>
                  </a:solidFill>
                </a:rPr>
                <a:t>#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new SNs in each harvesting   iteration after the process converge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0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Harvesters = 71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99" y="2636912"/>
            <a:ext cx="4930911" cy="29523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2694" y="1289071"/>
            <a:ext cx="2088232" cy="1547008"/>
            <a:chOff x="3347864" y="3220019"/>
            <a:chExt cx="2880320" cy="748908"/>
          </a:xfrm>
        </p:grpSpPr>
        <p:sp>
          <p:nvSpPr>
            <p:cNvPr id="6" name="Cloud Callout 5"/>
            <p:cNvSpPr/>
            <p:nvPr/>
          </p:nvSpPr>
          <p:spPr>
            <a:xfrm>
              <a:off x="3347864" y="3220019"/>
              <a:ext cx="2880320" cy="74890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3322596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Static: 100% after 50 iterations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40352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Harvesters = 71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99" y="2636912"/>
            <a:ext cx="4930911" cy="29523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27617" y="1484783"/>
            <a:ext cx="2342061" cy="1516299"/>
            <a:chOff x="3311860" y="3624551"/>
            <a:chExt cx="2880320" cy="748908"/>
          </a:xfrm>
        </p:grpSpPr>
        <p:sp>
          <p:nvSpPr>
            <p:cNvPr id="9" name="Cloud Callout 8"/>
            <p:cNvSpPr/>
            <p:nvPr/>
          </p:nvSpPr>
          <p:spPr>
            <a:xfrm>
              <a:off x="3311860" y="3624551"/>
              <a:ext cx="2880320" cy="74890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3668687"/>
              <a:ext cx="2088232" cy="37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dirty="0" smtClean="0">
                <a:solidFill>
                  <a:schemeClr val="bg1"/>
                </a:solidFill>
              </a:endParaRPr>
            </a:p>
            <a:p>
              <a:pPr algn="l" rtl="0"/>
              <a:r>
                <a:rPr lang="en-US" dirty="0" smtClean="0">
                  <a:solidFill>
                    <a:schemeClr val="bg1"/>
                  </a:solidFill>
                </a:rPr>
                <a:t>Dynamic: 92% (~ 95% experiment)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40352" y="6487120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Skype countermeasures</a:t>
            </a:r>
            <a:r>
              <a:rPr lang="en-US" dirty="0"/>
              <a:t> </a:t>
            </a:r>
            <a:r>
              <a:rPr lang="en-US" dirty="0" smtClean="0"/>
              <a:t>are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Possible techniques:</a:t>
            </a:r>
          </a:p>
          <a:p>
            <a:pPr lvl="1"/>
            <a:r>
              <a:rPr lang="en-US" dirty="0" smtClean="0"/>
              <a:t>Reducing the updating rate of the SN list</a:t>
            </a:r>
          </a:p>
          <a:p>
            <a:pPr lvl="1"/>
            <a:r>
              <a:rPr lang="en-US" dirty="0" smtClean="0"/>
              <a:t>Changing the SN list size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</a:t>
            </a:r>
            <a:r>
              <a:rPr lang="en-US" dirty="0" smtClean="0"/>
              <a:t>population, 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Harvesting technique can overcome the above countermeasures by increasing the number of harvesters linearly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this paper we use </a:t>
            </a:r>
            <a:r>
              <a:rPr lang="en-US" b="1" i="1" dirty="0"/>
              <a:t>measurements</a:t>
            </a:r>
            <a:r>
              <a:rPr lang="en-US" dirty="0"/>
              <a:t> and </a:t>
            </a:r>
            <a:r>
              <a:rPr lang="en-US" b="1" i="1" dirty="0"/>
              <a:t>modeling</a:t>
            </a:r>
            <a:r>
              <a:rPr lang="en-US" dirty="0"/>
              <a:t> and </a:t>
            </a:r>
            <a:r>
              <a:rPr lang="en-US" dirty="0" smtClean="0"/>
              <a:t>show that </a:t>
            </a:r>
            <a:r>
              <a:rPr lang="en-US" dirty="0"/>
              <a:t>it is feasible to harvest the vast majority of the active </a:t>
            </a:r>
            <a:r>
              <a:rPr lang="en-US" dirty="0" smtClean="0"/>
              <a:t>SNs of </a:t>
            </a:r>
            <a:r>
              <a:rPr lang="en-US" dirty="0"/>
              <a:t>Skype.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makes Skype </a:t>
            </a:r>
            <a:r>
              <a:rPr lang="en-US" dirty="0" smtClean="0"/>
              <a:t>vulnerable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suspect that this vulnerability </a:t>
            </a:r>
            <a:r>
              <a:rPr lang="en-US" dirty="0" smtClean="0"/>
              <a:t>may </a:t>
            </a:r>
            <a:r>
              <a:rPr lang="en-US" dirty="0"/>
              <a:t>be a fundamental problem of P2P </a:t>
            </a:r>
            <a:r>
              <a:rPr lang="en-US" dirty="0" smtClean="0"/>
              <a:t>networks, despite </a:t>
            </a:r>
            <a:r>
              <a:rPr lang="en-US" dirty="0"/>
              <a:t>their distributed nature.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9476" y="6488668"/>
            <a:ext cx="9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7"/>
            <a:ext cx="4464496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1328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bremler@idc.ac.il</a:t>
            </a:r>
            <a:r>
              <a:rPr lang="en-US" dirty="0" smtClean="0"/>
              <a:t>                     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5"/>
              </a:rPr>
              <a:t>hanoch@post.tau.ac.il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33400"/>
            <a:ext cx="9036496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Motivation: </a:t>
            </a:r>
            <a:br>
              <a:rPr lang="en-US" dirty="0" smtClean="0"/>
            </a:br>
            <a:r>
              <a:rPr lang="en-US" dirty="0" smtClean="0"/>
              <a:t>Battle of Power - Who controls the traffic ?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6033"/>
            <a:ext cx="316835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1417"/>
            <a:ext cx="2094880" cy="1641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86" y="3500893"/>
            <a:ext cx="1052966" cy="1062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5179" y="5157192"/>
            <a:ext cx="417646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en-US" b="1" dirty="0" smtClean="0">
                <a:solidFill>
                  <a:schemeClr val="tx2"/>
                </a:solidFill>
              </a:rPr>
              <a:t>P2P application : Skype</a:t>
            </a:r>
          </a:p>
          <a:p>
            <a:pPr algn="just" rtl="0"/>
            <a:r>
              <a:rPr lang="en-US" dirty="0" smtClean="0"/>
              <a:t>- Proprietary (encrypted!) protocol</a:t>
            </a:r>
          </a:p>
          <a:p>
            <a:pPr algn="just" rtl="0"/>
            <a:r>
              <a:rPr lang="en-US" dirty="0" smtClean="0"/>
              <a:t>- Distributed </a:t>
            </a:r>
          </a:p>
          <a:p>
            <a:pPr algn="just" rtl="0"/>
            <a:r>
              <a:rPr lang="en-US" dirty="0" smtClean="0"/>
              <a:t>- Port 80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hard to control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988840"/>
            <a:ext cx="8640959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2000" dirty="0" smtClean="0"/>
              <a:t>War between: </a:t>
            </a:r>
          </a:p>
          <a:p>
            <a:pPr algn="l" rtl="0"/>
            <a:r>
              <a:rPr lang="en-US" sz="2000" dirty="0" smtClean="0"/>
              <a:t>              </a:t>
            </a:r>
            <a:r>
              <a:rPr lang="en-US" sz="2000" dirty="0" smtClean="0">
                <a:solidFill>
                  <a:schemeClr val="tx2"/>
                </a:solidFill>
              </a:rPr>
              <a:t>Network Provider</a:t>
            </a:r>
            <a:r>
              <a:rPr lang="en-US" sz="2000" dirty="0" smtClean="0"/>
              <a:t> 		              </a:t>
            </a:r>
            <a:r>
              <a:rPr lang="en-US" sz="2000" dirty="0" smtClean="0">
                <a:solidFill>
                  <a:schemeClr val="tx2"/>
                </a:solidFill>
              </a:rPr>
              <a:t>Application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5157192"/>
            <a:ext cx="432048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ISP or Enterprise: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Enterprise: </a:t>
            </a:r>
            <a:r>
              <a:rPr lang="en-US" dirty="0" smtClean="0"/>
              <a:t>worries from data leakage </a:t>
            </a:r>
            <a:r>
              <a:rPr lang="en-US" dirty="0" smtClean="0">
                <a:solidFill>
                  <a:schemeClr val="tx2"/>
                </a:solidFill>
              </a:rPr>
              <a:t>ISP:  </a:t>
            </a:r>
            <a:r>
              <a:rPr lang="en-US" dirty="0" smtClean="0"/>
              <a:t>-  control bandwidth  </a:t>
            </a:r>
          </a:p>
          <a:p>
            <a:pPr algn="l" rtl="0"/>
            <a:r>
              <a:rPr lang="en-US" dirty="0" smtClean="0"/>
              <a:t>        -  sale VoIP services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54" y="2420887"/>
            <a:ext cx="410631" cy="3510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1096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Controlling of P2P – current solutions</a:t>
            </a:r>
            <a:endParaRPr lang="en-US" dirty="0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49963"/>
            <a:ext cx="3600400" cy="1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Application control </a:t>
            </a:r>
            <a:r>
              <a:rPr lang="en-US" dirty="0" smtClean="0"/>
              <a:t>– you can NOT download Skype in the Enterprise\ISP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r>
              <a:rPr lang="en-US" b="1" dirty="0" smtClean="0"/>
              <a:t>Problem :  </a:t>
            </a:r>
            <a:r>
              <a:rPr lang="en-US" dirty="0" smtClean="0"/>
              <a:t>Bypass downloading </a:t>
            </a:r>
            <a:r>
              <a:rPr lang="en-US" dirty="0"/>
              <a:t>client while outside the </a:t>
            </a:r>
            <a:r>
              <a:rPr lang="en-US" dirty="0" smtClean="0"/>
              <a:t>enterprise</a:t>
            </a:r>
          </a:p>
          <a:p>
            <a:pPr lvl="1" algn="l" rtl="0"/>
            <a:r>
              <a:rPr lang="en-US" dirty="0"/>
              <a:t>	</a:t>
            </a:r>
            <a:r>
              <a:rPr lang="en-US" dirty="0" smtClean="0"/>
              <a:t>	  Mobile phones and devices. </a:t>
            </a:r>
            <a:endParaRPr lang="en-US" dirty="0"/>
          </a:p>
          <a:p>
            <a:pPr marL="285750" indent="-285750" algn="l" rtl="0">
              <a:buFont typeface="Arial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Signatures</a:t>
            </a:r>
            <a:r>
              <a:rPr lang="en-US" dirty="0" smtClean="0"/>
              <a:t> on the encrypted traffic – an heuristic approach 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r>
              <a:rPr lang="en-US" b="1" dirty="0" smtClean="0"/>
              <a:t>Problem :</a:t>
            </a:r>
            <a:r>
              <a:rPr lang="en-US" dirty="0" smtClean="0"/>
              <a:t> False positive, very sensitive to small changes or randomization in the protocol, heavy processing on the payload of the traffic.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Our </a:t>
            </a:r>
            <a:r>
              <a:rPr lang="en-US" b="1" dirty="0">
                <a:solidFill>
                  <a:srgbClr val="92D050"/>
                </a:solidFill>
              </a:rPr>
              <a:t>solution: 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Block </a:t>
            </a:r>
            <a:r>
              <a:rPr lang="en-US" dirty="0"/>
              <a:t>Skype by mapping the Super </a:t>
            </a:r>
            <a:r>
              <a:rPr lang="en-US" dirty="0" smtClean="0"/>
              <a:t>Nodes network </a:t>
            </a:r>
          </a:p>
          <a:p>
            <a:pPr marL="742950" lvl="1" indent="-285750" algn="l" rtl="0">
              <a:buFont typeface="Arial" pitchFamily="34" charset="0"/>
              <a:buChar char="•"/>
            </a:pPr>
            <a:r>
              <a:rPr lang="en-US" b="1" dirty="0" smtClean="0"/>
              <a:t>Advantages:</a:t>
            </a:r>
            <a:r>
              <a:rPr lang="en-US" dirty="0" smtClean="0"/>
              <a:t> light processing -  filtering according to header fields, zero false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C:\Users\bremler\AppData\Local\Microsoft\Windows\Temporary Internet Files\Content.IE5\HPYCB15S\MP9004331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1" y="4501288"/>
            <a:ext cx="1846845" cy="12619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Skype Architecture  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39893" y="1312108"/>
            <a:ext cx="6637800" cy="452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partially centralized P2P networks</a:t>
            </a:r>
          </a:p>
          <a:p>
            <a:r>
              <a:rPr lang="en-US" dirty="0" smtClean="0"/>
              <a:t>Two types of peer nodes:</a:t>
            </a:r>
          </a:p>
          <a:p>
            <a:pPr lvl="1"/>
            <a:r>
              <a:rPr lang="en-US" dirty="0" smtClean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Regular Clients 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B050"/>
                </a:solidFill>
              </a:rPr>
              <a:t>Super Nodes</a:t>
            </a:r>
          </a:p>
          <a:p>
            <a:r>
              <a:rPr lang="en-US" dirty="0" smtClean="0"/>
              <a:t>Super Nodes (SNs):</a:t>
            </a:r>
          </a:p>
          <a:p>
            <a:pPr lvl="1"/>
            <a:r>
              <a:rPr lang="en-US" dirty="0" smtClean="0"/>
              <a:t>Control level – </a:t>
            </a:r>
            <a:r>
              <a:rPr lang="en-US" dirty="0" smtClean="0">
                <a:solidFill>
                  <a:srgbClr val="FF0000"/>
                </a:solidFill>
              </a:rPr>
              <a:t>heart of Skype</a:t>
            </a:r>
          </a:p>
          <a:p>
            <a:pPr lvl="1"/>
            <a:r>
              <a:rPr lang="en-US" dirty="0" smtClean="0"/>
              <a:t>Super Nodes = Skype Clients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with good Bandwidth, CPU usage ... </a:t>
            </a:r>
          </a:p>
          <a:p>
            <a:pPr marL="109537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2" y="433409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7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2" y="583290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6" y="533580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4" y="5838070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1" y="379411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69" y="617245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9" y="466848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1" y="369416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14" y="4313506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>
            <a:stCxn id="27" idx="0"/>
            <a:endCxn id="28" idx="2"/>
          </p:cNvCxnSpPr>
          <p:nvPr/>
        </p:nvCxnSpPr>
        <p:spPr>
          <a:xfrm flipH="1" flipV="1">
            <a:off x="7192349" y="4128502"/>
            <a:ext cx="548003" cy="1709568"/>
          </a:xfrm>
          <a:prstGeom prst="line">
            <a:avLst/>
          </a:prstGeom>
          <a:ln w="381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641" name="Picture 9" descr="C:\Users\bremler\AppData\Local\Microsoft\Windows\Temporary Internet Files\Content.IE5\08XST8KE\MP9102210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95" y="3206208"/>
            <a:ext cx="992426" cy="6610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78" y="5956985"/>
            <a:ext cx="663777" cy="7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31" idx="2"/>
            <a:endCxn id="325637" idx="0"/>
          </p:cNvCxnSpPr>
          <p:nvPr/>
        </p:nvCxnSpPr>
        <p:spPr>
          <a:xfrm flipH="1">
            <a:off x="5996456" y="4028550"/>
            <a:ext cx="109763" cy="6965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4647894"/>
            <a:ext cx="381021" cy="1877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8064" y="4983286"/>
            <a:ext cx="685827" cy="352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8" idx="2"/>
            <a:endCxn id="30" idx="0"/>
          </p:cNvCxnSpPr>
          <p:nvPr/>
        </p:nvCxnSpPr>
        <p:spPr>
          <a:xfrm flipH="1">
            <a:off x="6963037" y="4128502"/>
            <a:ext cx="229312" cy="5399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77693" y="4501288"/>
            <a:ext cx="653885" cy="334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11210" y="4892338"/>
            <a:ext cx="647180" cy="423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6" idx="1"/>
          </p:cNvCxnSpPr>
          <p:nvPr/>
        </p:nvCxnSpPr>
        <p:spPr>
          <a:xfrm flipV="1">
            <a:off x="5626606" y="5502996"/>
            <a:ext cx="751940" cy="4539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0"/>
            <a:endCxn id="26" idx="2"/>
          </p:cNvCxnSpPr>
          <p:nvPr/>
        </p:nvCxnSpPr>
        <p:spPr>
          <a:xfrm flipH="1" flipV="1">
            <a:off x="6650874" y="5670190"/>
            <a:ext cx="27423" cy="5022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1"/>
          </p:cNvCxnSpPr>
          <p:nvPr/>
        </p:nvCxnSpPr>
        <p:spPr>
          <a:xfrm>
            <a:off x="6754396" y="5502996"/>
            <a:ext cx="713628" cy="5022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5637" idx="3"/>
            <a:endCxn id="30" idx="1"/>
          </p:cNvCxnSpPr>
          <p:nvPr/>
        </p:nvCxnSpPr>
        <p:spPr>
          <a:xfrm flipV="1">
            <a:off x="6268783" y="4835676"/>
            <a:ext cx="421926" cy="5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06219" y="4983286"/>
            <a:ext cx="373527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6" idx="0"/>
          </p:cNvCxnSpPr>
          <p:nvPr/>
        </p:nvCxnSpPr>
        <p:spPr>
          <a:xfrm flipH="1">
            <a:off x="6650874" y="4983286"/>
            <a:ext cx="103522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C:\Users\bremler\AppData\Local\Microsoft\Windows\Temporary Internet Files\Content.IE5\HPYCB15S\MP9004331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1" y="4501288"/>
            <a:ext cx="1846845" cy="12619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The Role of a Super Node (SN)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39892" y="1312108"/>
            <a:ext cx="8380580" cy="452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Maintains control information: the IPs of the Skype users</a:t>
            </a:r>
          </a:p>
          <a:p>
            <a:r>
              <a:rPr lang="en-US" dirty="0"/>
              <a:t> Each client maintains </a:t>
            </a:r>
            <a:r>
              <a:rPr lang="en-US" dirty="0" smtClean="0"/>
              <a:t>an SN list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subset of SNs</a:t>
            </a:r>
          </a:p>
          <a:p>
            <a:pPr lvl="1"/>
            <a:r>
              <a:rPr lang="en-US" dirty="0" smtClean="0"/>
              <a:t>SN list is constantly updated</a:t>
            </a:r>
          </a:p>
          <a:p>
            <a:pPr lvl="1"/>
            <a:r>
              <a:rPr lang="en-US" dirty="0" smtClean="0"/>
              <a:t>There are also hard-coded SNs which are Skype servers</a:t>
            </a:r>
          </a:p>
          <a:p>
            <a:r>
              <a:rPr lang="en-US" dirty="0" smtClean="0"/>
              <a:t>Client that wishes </a:t>
            </a:r>
            <a:r>
              <a:rPr lang="en-US" dirty="0"/>
              <a:t>to </a:t>
            </a:r>
            <a:r>
              <a:rPr lang="en-US" dirty="0" smtClean="0"/>
              <a:t>use Skype (to call)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picks one </a:t>
            </a:r>
            <a:r>
              <a:rPr lang="en-US" dirty="0" smtClean="0"/>
              <a:t>SN from the SN list</a:t>
            </a:r>
          </a:p>
          <a:p>
            <a:pPr lvl="1"/>
            <a:r>
              <a:rPr lang="en-US" dirty="0" smtClean="0"/>
              <a:t>Querying the IP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callee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SN is defined by (</a:t>
            </a:r>
            <a:r>
              <a:rPr lang="en-US" dirty="0" err="1" smtClean="0"/>
              <a:t>IP,Port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2" y="433409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7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2" y="583290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6" y="533580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4" y="5838070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1" y="379411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69" y="617245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9" y="466848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1" y="369416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14" y="4313506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41" name="Picture 9" descr="C:\Users\bremler\AppData\Local\Microsoft\Windows\Temporary Internet Files\Content.IE5\08XST8KE\MP9102210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33" y="3337776"/>
            <a:ext cx="992426" cy="6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78" y="5956985"/>
            <a:ext cx="663777" cy="7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31" idx="2"/>
            <a:endCxn id="325637" idx="0"/>
          </p:cNvCxnSpPr>
          <p:nvPr/>
        </p:nvCxnSpPr>
        <p:spPr>
          <a:xfrm flipH="1">
            <a:off x="5996456" y="4028550"/>
            <a:ext cx="109763" cy="6965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4647894"/>
            <a:ext cx="381021" cy="1877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8064" y="4983286"/>
            <a:ext cx="685827" cy="352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76484" y="4064104"/>
            <a:ext cx="229312" cy="53998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77693" y="4501288"/>
            <a:ext cx="653885" cy="334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11210" y="4892338"/>
            <a:ext cx="647180" cy="423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6" idx="1"/>
          </p:cNvCxnSpPr>
          <p:nvPr/>
        </p:nvCxnSpPr>
        <p:spPr>
          <a:xfrm flipV="1">
            <a:off x="5626606" y="5502996"/>
            <a:ext cx="751940" cy="4539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0"/>
            <a:endCxn id="26" idx="2"/>
          </p:cNvCxnSpPr>
          <p:nvPr/>
        </p:nvCxnSpPr>
        <p:spPr>
          <a:xfrm flipH="1" flipV="1">
            <a:off x="6650874" y="5670190"/>
            <a:ext cx="27423" cy="5022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1"/>
          </p:cNvCxnSpPr>
          <p:nvPr/>
        </p:nvCxnSpPr>
        <p:spPr>
          <a:xfrm>
            <a:off x="6754396" y="5502996"/>
            <a:ext cx="713628" cy="5022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5637" idx="3"/>
            <a:endCxn id="30" idx="1"/>
          </p:cNvCxnSpPr>
          <p:nvPr/>
        </p:nvCxnSpPr>
        <p:spPr>
          <a:xfrm flipV="1">
            <a:off x="6268783" y="4835676"/>
            <a:ext cx="421926" cy="5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06219" y="4983286"/>
            <a:ext cx="373527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6" idx="0"/>
          </p:cNvCxnSpPr>
          <p:nvPr/>
        </p:nvCxnSpPr>
        <p:spPr>
          <a:xfrm flipH="1">
            <a:off x="6650874" y="4983286"/>
            <a:ext cx="103522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/>
          <p:cNvSpPr/>
          <p:nvPr/>
        </p:nvSpPr>
        <p:spPr>
          <a:xfrm>
            <a:off x="7369215" y="2293948"/>
            <a:ext cx="1484107" cy="10438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3032" y="2631196"/>
            <a:ext cx="11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 Bob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C:\Users\bremler\AppData\Local\Microsoft\Windows\Temporary Internet Files\Content.IE5\HPYCB15S\MP9004331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1" y="4501288"/>
            <a:ext cx="1846845" cy="12619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The Role of a Super Node (SN)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39892" y="1312108"/>
            <a:ext cx="8380580" cy="452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Maintains control information: the IPs of the Skype users</a:t>
            </a:r>
          </a:p>
          <a:p>
            <a:r>
              <a:rPr lang="en-US" dirty="0"/>
              <a:t> Each client maintains </a:t>
            </a:r>
            <a:r>
              <a:rPr lang="en-US" dirty="0" smtClean="0"/>
              <a:t>an SN list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subset of SNs</a:t>
            </a:r>
          </a:p>
          <a:p>
            <a:pPr lvl="1"/>
            <a:r>
              <a:rPr lang="en-US" dirty="0" smtClean="0"/>
              <a:t>SN list is constantly updated</a:t>
            </a:r>
          </a:p>
          <a:p>
            <a:pPr lvl="1"/>
            <a:r>
              <a:rPr lang="en-US" dirty="0" smtClean="0"/>
              <a:t>There are also hard-coded SNs which are  Skype servers</a:t>
            </a:r>
          </a:p>
          <a:p>
            <a:r>
              <a:rPr lang="en-US" dirty="0" smtClean="0"/>
              <a:t>Client that wishes </a:t>
            </a:r>
            <a:r>
              <a:rPr lang="en-US" dirty="0"/>
              <a:t>to </a:t>
            </a:r>
            <a:r>
              <a:rPr lang="en-US" dirty="0" smtClean="0"/>
              <a:t>use Skype (to call)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picks one </a:t>
            </a:r>
            <a:r>
              <a:rPr lang="en-US" dirty="0" smtClean="0"/>
              <a:t>SN from the SN list</a:t>
            </a:r>
          </a:p>
          <a:p>
            <a:pPr lvl="1"/>
            <a:r>
              <a:rPr lang="en-US" dirty="0" smtClean="0"/>
              <a:t>Querying the IP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callee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SN is defined by (</a:t>
            </a:r>
            <a:r>
              <a:rPr lang="en-US" dirty="0" err="1" smtClean="0"/>
              <a:t>IP,Port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2" y="433409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7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2" y="583290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6" y="533580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4" y="5838070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1" y="379411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69" y="617245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9" y="466848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1" y="369416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14" y="4313506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41" name="Picture 9" descr="C:\Users\bremler\AppData\Local\Microsoft\Windows\Temporary Internet Files\Content.IE5\08XST8KE\MP9102210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33" y="3337776"/>
            <a:ext cx="992426" cy="6610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78" y="5956985"/>
            <a:ext cx="663777" cy="7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31" idx="2"/>
            <a:endCxn id="325637" idx="0"/>
          </p:cNvCxnSpPr>
          <p:nvPr/>
        </p:nvCxnSpPr>
        <p:spPr>
          <a:xfrm flipH="1">
            <a:off x="5996456" y="4028550"/>
            <a:ext cx="109763" cy="6965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4647894"/>
            <a:ext cx="381021" cy="1877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8064" y="4983286"/>
            <a:ext cx="685827" cy="352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60767" y="4153389"/>
            <a:ext cx="229312" cy="5399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77693" y="4501288"/>
            <a:ext cx="653885" cy="334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11210" y="4892338"/>
            <a:ext cx="647180" cy="423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6" idx="1"/>
          </p:cNvCxnSpPr>
          <p:nvPr/>
        </p:nvCxnSpPr>
        <p:spPr>
          <a:xfrm flipV="1">
            <a:off x="5626606" y="5502996"/>
            <a:ext cx="751940" cy="4539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0"/>
            <a:endCxn id="26" idx="2"/>
          </p:cNvCxnSpPr>
          <p:nvPr/>
        </p:nvCxnSpPr>
        <p:spPr>
          <a:xfrm flipH="1" flipV="1">
            <a:off x="6650874" y="5670190"/>
            <a:ext cx="27423" cy="5022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1"/>
          </p:cNvCxnSpPr>
          <p:nvPr/>
        </p:nvCxnSpPr>
        <p:spPr>
          <a:xfrm>
            <a:off x="6754396" y="5502996"/>
            <a:ext cx="713628" cy="5022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5637" idx="3"/>
            <a:endCxn id="30" idx="1"/>
          </p:cNvCxnSpPr>
          <p:nvPr/>
        </p:nvCxnSpPr>
        <p:spPr>
          <a:xfrm flipV="1">
            <a:off x="6268783" y="4835676"/>
            <a:ext cx="421926" cy="5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06219" y="4983286"/>
            <a:ext cx="373527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6" idx="0"/>
          </p:cNvCxnSpPr>
          <p:nvPr/>
        </p:nvCxnSpPr>
        <p:spPr>
          <a:xfrm flipH="1">
            <a:off x="6650874" y="4983286"/>
            <a:ext cx="103522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24335" y="2742120"/>
            <a:ext cx="11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 Bob </a:t>
            </a:r>
            <a:endParaRPr lang="en-US" dirty="0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76" y="4093441"/>
            <a:ext cx="244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338101" y="3965117"/>
            <a:ext cx="2046006" cy="714583"/>
            <a:chOff x="6051337" y="3955540"/>
            <a:chExt cx="2046006" cy="714583"/>
          </a:xfrm>
        </p:grpSpPr>
        <p:sp>
          <p:nvSpPr>
            <p:cNvPr id="17" name="Rectangular Callout 16"/>
            <p:cNvSpPr/>
            <p:nvPr/>
          </p:nvSpPr>
          <p:spPr>
            <a:xfrm>
              <a:off x="6051337" y="3956888"/>
              <a:ext cx="2013809" cy="713235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1120" y="3955540"/>
              <a:ext cx="2016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bg1"/>
                  </a:solidFill>
                </a:rPr>
                <a:t>IP=12.3.2.4, Port=3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4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C:\Users\bremler\AppData\Local\Microsoft\Windows\Temporary Internet Files\Content.IE5\HPYCB15S\MP9004331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1" y="4501288"/>
            <a:ext cx="1846845" cy="12619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The Role of a Super Node (SN)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39892" y="1312108"/>
            <a:ext cx="8380580" cy="452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Maintains control information: the IPs of the Skype users</a:t>
            </a:r>
          </a:p>
          <a:p>
            <a:r>
              <a:rPr lang="en-US" dirty="0"/>
              <a:t> Each client maintains </a:t>
            </a:r>
            <a:r>
              <a:rPr lang="en-US" dirty="0" smtClean="0"/>
              <a:t>an SN list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subset of SNs</a:t>
            </a:r>
          </a:p>
          <a:p>
            <a:pPr lvl="1"/>
            <a:r>
              <a:rPr lang="en-US" dirty="0" smtClean="0"/>
              <a:t>SN list is constantly updated</a:t>
            </a:r>
          </a:p>
          <a:p>
            <a:pPr lvl="1"/>
            <a:r>
              <a:rPr lang="en-US" dirty="0" smtClean="0"/>
              <a:t>There are also hard-coded SNs which are  Skype servers</a:t>
            </a:r>
          </a:p>
          <a:p>
            <a:r>
              <a:rPr lang="en-US" dirty="0" smtClean="0"/>
              <a:t>Client that wishes </a:t>
            </a:r>
            <a:r>
              <a:rPr lang="en-US" dirty="0"/>
              <a:t>to </a:t>
            </a:r>
            <a:r>
              <a:rPr lang="en-US" dirty="0" smtClean="0"/>
              <a:t>use Skype (to call)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picks one </a:t>
            </a:r>
            <a:r>
              <a:rPr lang="en-US" dirty="0" smtClean="0"/>
              <a:t>SN from the SN list</a:t>
            </a:r>
          </a:p>
          <a:p>
            <a:pPr lvl="1"/>
            <a:r>
              <a:rPr lang="en-US" dirty="0" smtClean="0"/>
              <a:t>Querying the IP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callee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SN is defined by (</a:t>
            </a:r>
            <a:r>
              <a:rPr lang="en-US" dirty="0" err="1" smtClean="0"/>
              <a:t>IP,Port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2" y="433409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7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2" y="583290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6" y="533580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4" y="5838070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1" y="379411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69" y="617245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9" y="466848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1" y="369416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14" y="4313506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41" name="Picture 9" descr="C:\Users\bremler\AppData\Local\Microsoft\Windows\Temporary Internet Files\Content.IE5\08XST8KE\MP9102210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33" y="3337776"/>
            <a:ext cx="992426" cy="6610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78" y="5956985"/>
            <a:ext cx="663777" cy="7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31" idx="2"/>
            <a:endCxn id="325637" idx="0"/>
          </p:cNvCxnSpPr>
          <p:nvPr/>
        </p:nvCxnSpPr>
        <p:spPr>
          <a:xfrm flipH="1">
            <a:off x="5996456" y="4028550"/>
            <a:ext cx="109763" cy="6965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4647894"/>
            <a:ext cx="381021" cy="1877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8064" y="4983286"/>
            <a:ext cx="685827" cy="352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77693" y="4501288"/>
            <a:ext cx="653885" cy="334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11210" y="4892338"/>
            <a:ext cx="647180" cy="423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6" idx="1"/>
          </p:cNvCxnSpPr>
          <p:nvPr/>
        </p:nvCxnSpPr>
        <p:spPr>
          <a:xfrm flipV="1">
            <a:off x="5626606" y="5502996"/>
            <a:ext cx="751940" cy="4539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0"/>
            <a:endCxn id="26" idx="2"/>
          </p:cNvCxnSpPr>
          <p:nvPr/>
        </p:nvCxnSpPr>
        <p:spPr>
          <a:xfrm flipH="1" flipV="1">
            <a:off x="6650874" y="5670190"/>
            <a:ext cx="27423" cy="5022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1"/>
          </p:cNvCxnSpPr>
          <p:nvPr/>
        </p:nvCxnSpPr>
        <p:spPr>
          <a:xfrm>
            <a:off x="6754396" y="5502996"/>
            <a:ext cx="713628" cy="5022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5637" idx="3"/>
            <a:endCxn id="30" idx="1"/>
          </p:cNvCxnSpPr>
          <p:nvPr/>
        </p:nvCxnSpPr>
        <p:spPr>
          <a:xfrm flipV="1">
            <a:off x="6268783" y="4835676"/>
            <a:ext cx="421926" cy="5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06219" y="4983286"/>
            <a:ext cx="373527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6" idx="0"/>
          </p:cNvCxnSpPr>
          <p:nvPr/>
        </p:nvCxnSpPr>
        <p:spPr>
          <a:xfrm flipH="1">
            <a:off x="6650874" y="4983286"/>
            <a:ext cx="103522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24335" y="2742120"/>
            <a:ext cx="11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 Bob </a:t>
            </a:r>
            <a:endParaRPr lang="en-US" dirty="0"/>
          </a:p>
        </p:txBody>
      </p:sp>
      <p:cxnSp>
        <p:nvCxnSpPr>
          <p:cNvPr id="37" name="Straight Connector 36"/>
          <p:cNvCxnSpPr>
            <a:endCxn id="30" idx="0"/>
          </p:cNvCxnSpPr>
          <p:nvPr/>
        </p:nvCxnSpPr>
        <p:spPr>
          <a:xfrm flipH="1">
            <a:off x="6963037" y="4028550"/>
            <a:ext cx="114656" cy="6399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25641" idx="2"/>
          </p:cNvCxnSpPr>
          <p:nvPr/>
        </p:nvCxnSpPr>
        <p:spPr>
          <a:xfrm>
            <a:off x="7913146" y="3998809"/>
            <a:ext cx="198123" cy="2006455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bremler\AppData\Local\Microsoft\Windows\Temporary Internet Files\Content.IE5\HPYCB15S\MP9004331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1" y="4501288"/>
            <a:ext cx="1846845" cy="12619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Harvesting technique: </a:t>
            </a:r>
            <a:br>
              <a:rPr lang="en-US" sz="3600" dirty="0" smtClean="0"/>
            </a:br>
            <a:r>
              <a:rPr lang="en-US" sz="3600" dirty="0" smtClean="0"/>
              <a:t>Harvesting the Entire Super Nodes Layer</a:t>
            </a:r>
            <a:endParaRPr lang="en-US" sz="3600" dirty="0"/>
          </a:p>
        </p:txBody>
      </p:sp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328736"/>
            <a:ext cx="4320479" cy="5383213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  <a:p>
            <a:pPr algn="l" rtl="0"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  <a:p>
            <a:pPr algn="just" rtl="0"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Create an SN “black list” by harvesting the whole SNs using small number of clients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FW </a:t>
            </a:r>
            <a:r>
              <a:rPr lang="en-US" sz="2000" dirty="0">
                <a:cs typeface="Arial" charset="0"/>
              </a:rPr>
              <a:t>will block access to the </a:t>
            </a:r>
            <a:r>
              <a:rPr lang="en-US" sz="2000" dirty="0" smtClean="0">
                <a:cs typeface="Arial" charset="0"/>
              </a:rPr>
              <a:t>SNs in the “black-list</a:t>
            </a:r>
            <a:r>
              <a:rPr lang="en-US" sz="2000" dirty="0">
                <a:cs typeface="Arial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cs typeface="Arial" charset="0"/>
              </a:rPr>
              <a:t>Light process with no false positive since SNs are exact IPs and Ports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800" dirty="0">
              <a:cs typeface="Arial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Client cannot connect to P2P if the system filters all 200 SNs in the SN list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000" dirty="0" smtClean="0">
              <a:cs typeface="Arial" charset="0"/>
            </a:endParaRPr>
          </a:p>
          <a:p>
            <a:pPr algn="l" rtl="0">
              <a:lnSpc>
                <a:spcPct val="90000"/>
              </a:lnSpc>
            </a:pPr>
            <a:endParaRPr lang="en-US" sz="2000" dirty="0" smtClean="0">
              <a:cs typeface="Arial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2" y="433409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7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16860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2" y="5832904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6" y="533580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4" y="5838070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87" y="3081921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69" y="6172458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9" y="466848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1" y="3694162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14" y="4313506"/>
            <a:ext cx="544655" cy="3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 descr="C:\Users\bremler\AppData\Local\Microsoft\Windows\Temporary Internet Files\Content.IE5\08XST8KE\MP9102210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29" y="2420888"/>
            <a:ext cx="992426" cy="6610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78" y="5956985"/>
            <a:ext cx="663777" cy="7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>
            <a:stCxn id="20" idx="2"/>
            <a:endCxn id="10" idx="0"/>
          </p:cNvCxnSpPr>
          <p:nvPr/>
        </p:nvCxnSpPr>
        <p:spPr>
          <a:xfrm flipH="1">
            <a:off x="5996456" y="4028550"/>
            <a:ext cx="109763" cy="6965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6096" y="4647894"/>
            <a:ext cx="381021" cy="1877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48064" y="4983286"/>
            <a:ext cx="685827" cy="352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50624" y="3249115"/>
            <a:ext cx="888317" cy="13841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77693" y="4501288"/>
            <a:ext cx="653885" cy="334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11210" y="4892338"/>
            <a:ext cx="647180" cy="423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5" idx="1"/>
          </p:cNvCxnSpPr>
          <p:nvPr/>
        </p:nvCxnSpPr>
        <p:spPr>
          <a:xfrm flipV="1">
            <a:off x="5626606" y="5502996"/>
            <a:ext cx="751940" cy="4539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15" idx="2"/>
          </p:cNvCxnSpPr>
          <p:nvPr/>
        </p:nvCxnSpPr>
        <p:spPr>
          <a:xfrm flipH="1" flipV="1">
            <a:off x="6650874" y="5670190"/>
            <a:ext cx="27423" cy="5022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" idx="1"/>
          </p:cNvCxnSpPr>
          <p:nvPr/>
        </p:nvCxnSpPr>
        <p:spPr>
          <a:xfrm>
            <a:off x="6754396" y="5502996"/>
            <a:ext cx="713628" cy="5022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3"/>
            <a:endCxn id="19" idx="1"/>
          </p:cNvCxnSpPr>
          <p:nvPr/>
        </p:nvCxnSpPr>
        <p:spPr>
          <a:xfrm flipV="1">
            <a:off x="6268783" y="4835676"/>
            <a:ext cx="421926" cy="5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6219" y="4983286"/>
            <a:ext cx="373527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5" idx="0"/>
          </p:cNvCxnSpPr>
          <p:nvPr/>
        </p:nvCxnSpPr>
        <p:spPr>
          <a:xfrm flipH="1">
            <a:off x="6650874" y="4983286"/>
            <a:ext cx="103522" cy="35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18" y="3771733"/>
            <a:ext cx="694111" cy="5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17689" y="4053131"/>
            <a:ext cx="37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X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1556</Words>
  <Application>Microsoft Office PowerPoint</Application>
  <PresentationFormat>‫הצגה על המסך (4:3)</PresentationFormat>
  <Paragraphs>302</Paragraphs>
  <Slides>29</Slides>
  <Notes>29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29</vt:i4>
      </vt:variant>
    </vt:vector>
  </HeadingPairs>
  <TitlesOfParts>
    <vt:vector size="31" baseType="lpstr">
      <vt:lpstr>Clarity</vt:lpstr>
      <vt:lpstr>Custom Design</vt:lpstr>
      <vt:lpstr>Controlling P2P Applications via  Address Harvesting:  The Skype Story</vt:lpstr>
      <vt:lpstr>Main Contribution</vt:lpstr>
      <vt:lpstr>Motivation:  Battle of Power - Who controls the traffic ?</vt:lpstr>
      <vt:lpstr>Background: Controlling of P2P – current solutions</vt:lpstr>
      <vt:lpstr>Background: Skype Architecture  </vt:lpstr>
      <vt:lpstr>Background: The Role of a Super Node (SN)</vt:lpstr>
      <vt:lpstr>Background: The Role of a Super Node (SN)</vt:lpstr>
      <vt:lpstr>Background: The Role of a Super Node (SN)</vt:lpstr>
      <vt:lpstr>Harvesting technique:  Harvesting the Entire Super Nodes Layer</vt:lpstr>
      <vt:lpstr>Harvesting techniques:   </vt:lpstr>
      <vt:lpstr>Harvesting technique:  Extracting the SN list</vt:lpstr>
      <vt:lpstr> Harvesting technique: Monitoring the Skype connection </vt:lpstr>
      <vt:lpstr>Harvesting technique:  Experiment – Extracting the SN list</vt:lpstr>
      <vt:lpstr>Harvesting technique:  Experiment </vt:lpstr>
      <vt:lpstr>Harvesting technique: Experiment</vt:lpstr>
      <vt:lpstr>Harvesting technique: Measure the blocking probability </vt:lpstr>
      <vt:lpstr>Harvesting technique: blocking probability </vt:lpstr>
      <vt:lpstr>SN population characteristics </vt:lpstr>
      <vt:lpstr>Static model</vt:lpstr>
      <vt:lpstr>Analysis of Static Model</vt:lpstr>
      <vt:lpstr>Dynamic model</vt:lpstr>
      <vt:lpstr>Dynamic Nature of SN: Estimation of the residual life density function</vt:lpstr>
      <vt:lpstr>Residual life density function</vt:lpstr>
      <vt:lpstr>Estimating the population of  active SNs</vt:lpstr>
      <vt:lpstr>Model Result</vt:lpstr>
      <vt:lpstr>Model Result</vt:lpstr>
      <vt:lpstr>Skype countermeasures are limited</vt:lpstr>
      <vt:lpstr>Conclusion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/>
  <cp:lastModifiedBy/>
  <cp:revision>101</cp:revision>
  <cp:lastPrinted>1601-01-01T00:00:00Z</cp:lastPrinted>
  <dcterms:created xsi:type="dcterms:W3CDTF">1601-01-01T00:00:00Z</dcterms:created>
  <dcterms:modified xsi:type="dcterms:W3CDTF">2011-08-07T13:58:50Z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