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4" r:id="rId1"/>
  </p:sldMasterIdLst>
  <p:notesMasterIdLst>
    <p:notesMasterId r:id="rId37"/>
  </p:notesMasterIdLst>
  <p:sldIdLst>
    <p:sldId id="456" r:id="rId2"/>
    <p:sldId id="458" r:id="rId3"/>
    <p:sldId id="460" r:id="rId4"/>
    <p:sldId id="461" r:id="rId5"/>
    <p:sldId id="462" r:id="rId6"/>
    <p:sldId id="463" r:id="rId7"/>
    <p:sldId id="464" r:id="rId8"/>
    <p:sldId id="465" r:id="rId9"/>
    <p:sldId id="466" r:id="rId10"/>
    <p:sldId id="390" r:id="rId11"/>
    <p:sldId id="457" r:id="rId12"/>
    <p:sldId id="459" r:id="rId13"/>
    <p:sldId id="443" r:id="rId14"/>
    <p:sldId id="397" r:id="rId15"/>
    <p:sldId id="398" r:id="rId16"/>
    <p:sldId id="444" r:id="rId17"/>
    <p:sldId id="449" r:id="rId18"/>
    <p:sldId id="450" r:id="rId19"/>
    <p:sldId id="451" r:id="rId20"/>
    <p:sldId id="452" r:id="rId21"/>
    <p:sldId id="399" r:id="rId22"/>
    <p:sldId id="446" r:id="rId23"/>
    <p:sldId id="401" r:id="rId24"/>
    <p:sldId id="402" r:id="rId25"/>
    <p:sldId id="403" r:id="rId26"/>
    <p:sldId id="404" r:id="rId27"/>
    <p:sldId id="405" r:id="rId28"/>
    <p:sldId id="406" r:id="rId29"/>
    <p:sldId id="407" r:id="rId30"/>
    <p:sldId id="408" r:id="rId31"/>
    <p:sldId id="409" r:id="rId32"/>
    <p:sldId id="410" r:id="rId33"/>
    <p:sldId id="411" r:id="rId34"/>
    <p:sldId id="396" r:id="rId35"/>
    <p:sldId id="287" r:id="rId36"/>
  </p:sldIdLst>
  <p:sldSz cx="9144000" cy="6858000" type="screen4x3"/>
  <p:notesSz cx="7315200" cy="9601200"/>
  <p:embeddedFontLst>
    <p:embeddedFont>
      <p:font typeface="Tahoma" pitchFamily="34" charset="0"/>
      <p:regular r:id="rId38"/>
      <p:bold r:id="rId39"/>
    </p:embeddedFont>
  </p:embeddedFontLst>
  <p:custDataLst>
    <p:tags r:id="rId40"/>
  </p:custDataLst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buClr>
        <a:schemeClr val="folHlink"/>
      </a:buClr>
      <a:buSzPct val="90000"/>
      <a:buFont typeface="Wingdings" pitchFamily="2" charset="2"/>
      <a:buChar char="n"/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buClr>
        <a:schemeClr val="folHlink"/>
      </a:buClr>
      <a:buSzPct val="90000"/>
      <a:buFont typeface="Wingdings" pitchFamily="2" charset="2"/>
      <a:buChar char="n"/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buClr>
        <a:schemeClr val="folHlink"/>
      </a:buClr>
      <a:buSzPct val="90000"/>
      <a:buFont typeface="Wingdings" pitchFamily="2" charset="2"/>
      <a:buChar char="n"/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buClr>
        <a:schemeClr val="folHlink"/>
      </a:buClr>
      <a:buSzPct val="90000"/>
      <a:buFont typeface="Wingdings" pitchFamily="2" charset="2"/>
      <a:buChar char="n"/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buClr>
        <a:schemeClr val="folHlink"/>
      </a:buClr>
      <a:buSzPct val="90000"/>
      <a:buFont typeface="Wingdings" pitchFamily="2" charset="2"/>
      <a:buChar char="n"/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009900"/>
    <a:srgbClr val="99FF33"/>
    <a:srgbClr val="C3CC72"/>
    <a:srgbClr val="66FFCC"/>
    <a:srgbClr val="CCFFFF"/>
    <a:srgbClr val="66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87167" autoAdjust="0"/>
  </p:normalViewPr>
  <p:slideViewPr>
    <p:cSldViewPr>
      <p:cViewPr>
        <p:scale>
          <a:sx n="116" d="100"/>
          <a:sy n="116" d="100"/>
        </p:scale>
        <p:origin x="-558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FCBD84-A6DB-483E-A5E9-C60C404F9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78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CA5806-18EC-4DE0-9B6F-9D5D028066D4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42CE22-B7F5-420C-B2D3-9FF83E6505DC}" type="slidenum">
              <a:rPr lang="en-US" smtClean="0">
                <a:latin typeface="Arial" charset="0"/>
                <a:cs typeface="Arial" charset="0"/>
              </a:rPr>
              <a:pPr/>
              <a:t>10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Free extra symbol is picture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2E0AB-6CFF-479F-8F09-957FADA5BF68}" type="slidenum">
              <a:rPr lang="en-US" smtClean="0">
                <a:latin typeface="Arial" charset="0"/>
                <a:cs typeface="Arial" charset="0"/>
              </a:rPr>
              <a:pPr/>
              <a:t>11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C0F41B-5635-4C18-88D7-4A20ADF60D58}" type="slidenum">
              <a:rPr lang="en-US" smtClean="0">
                <a:latin typeface="Arial" charset="0"/>
                <a:cs typeface="Arial" charset="0"/>
              </a:rPr>
              <a:pPr/>
              <a:t>12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7613" y="700088"/>
            <a:ext cx="4881562" cy="3660775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3613" y="4592638"/>
            <a:ext cx="5387975" cy="4281487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93EE0E-1485-4810-84EC-F943E16DE930}" type="slidenum">
              <a:rPr lang="en-US" smtClean="0">
                <a:latin typeface="Arial" charset="0"/>
                <a:cs typeface="Arial" charset="0"/>
              </a:rPr>
              <a:pPr/>
              <a:t>13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3D751-36AA-407A-AAE6-332DD3A91544}" type="slidenum">
              <a:rPr lang="en-US" smtClean="0">
                <a:latin typeface="Arial" charset="0"/>
                <a:cs typeface="Arial" charset="0"/>
              </a:rPr>
              <a:pPr/>
              <a:t>14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02BDD-081E-4C20-8CDD-523B8508B384}" type="slidenum">
              <a:rPr lang="en-US" smtClean="0">
                <a:latin typeface="Arial" charset="0"/>
                <a:cs typeface="Arial" charset="0"/>
              </a:rPr>
              <a:pPr/>
              <a:t>15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Illustrate two range fields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FB41FB-17C2-47B0-9374-46057C3BA099}" type="slidenum">
              <a:rPr lang="en-US" smtClean="0">
                <a:latin typeface="Arial" charset="0"/>
                <a:cs typeface="Arial" charset="0"/>
              </a:rPr>
              <a:pPr/>
              <a:t>16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F1C210-840E-493E-9FF9-E8BFFF2EEC71}" type="slidenum">
              <a:rPr lang="en-US" smtClean="0">
                <a:latin typeface="Arial" charset="0"/>
                <a:cs typeface="Arial" charset="0"/>
              </a:rPr>
              <a:pPr/>
              <a:t>17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513B7E-3CEB-4E1C-9464-EA4B26D1C6FC}" type="slidenum">
              <a:rPr lang="en-US" smtClean="0">
                <a:latin typeface="Arial" charset="0"/>
                <a:cs typeface="Arial" charset="0"/>
              </a:rPr>
              <a:pPr/>
              <a:t>18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9A4456-3164-4B3B-888B-7E2523A14860}" type="slidenum">
              <a:rPr lang="en-US" smtClean="0">
                <a:latin typeface="Arial" charset="0"/>
                <a:cs typeface="Arial" charset="0"/>
              </a:rPr>
              <a:pPr/>
              <a:t>19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C0F41B-5635-4C18-88D7-4A20ADF60D58}" type="slidenum">
              <a:rPr lang="en-US" smtClean="0">
                <a:latin typeface="Arial" charset="0"/>
                <a:cs typeface="Arial" charset="0"/>
              </a:rPr>
              <a:pPr/>
              <a:t>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7613" y="700088"/>
            <a:ext cx="4881562" cy="3660775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3613" y="4592638"/>
            <a:ext cx="5387975" cy="4281487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9A4456-3164-4B3B-888B-7E2523A14860}" type="slidenum">
              <a:rPr lang="en-US" smtClean="0">
                <a:latin typeface="Arial" charset="0"/>
                <a:cs typeface="Arial" charset="0"/>
              </a:rPr>
              <a:pPr/>
              <a:t>20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30EE57-C63D-4C13-8598-B131FAF28542}" type="slidenum">
              <a:rPr lang="en-US" smtClean="0">
                <a:latin typeface="Arial" charset="0"/>
                <a:cs typeface="Arial" charset="0"/>
              </a:rPr>
              <a:pPr/>
              <a:t>21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  <a:cs typeface="Arial" charset="0"/>
              </a:rPr>
              <a:t>How does it really work? An example</a:t>
            </a: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2910DE-CF15-413A-AB6D-BB881569BDA0}" type="slidenum">
              <a:rPr lang="en-US" smtClean="0">
                <a:latin typeface="Arial" charset="0"/>
                <a:cs typeface="Arial" charset="0"/>
              </a:rPr>
              <a:pPr/>
              <a:t>22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F2FF4E-1835-4145-88F2-154F83302449}" type="slidenum">
              <a:rPr lang="en-US" smtClean="0">
                <a:latin typeface="Arial" charset="0"/>
                <a:cs typeface="Arial" charset="0"/>
              </a:rPr>
              <a:pPr/>
              <a:t>23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5EC3A-C365-4A76-9FDA-FF1DC7F29100}" type="slidenum">
              <a:rPr lang="en-US" smtClean="0">
                <a:latin typeface="Arial" charset="0"/>
                <a:cs typeface="Arial" charset="0"/>
              </a:rPr>
              <a:pPr/>
              <a:t>24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D286DA-5827-4F9D-929B-A9C5DF5C339D}" type="slidenum">
              <a:rPr lang="en-US" smtClean="0">
                <a:latin typeface="Arial" charset="0"/>
                <a:cs typeface="Arial" charset="0"/>
              </a:rPr>
              <a:pPr/>
              <a:t>25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  <a:cs typeface="Arial" charset="0"/>
              </a:rPr>
              <a:t>And what if I have only 3 symbols..</a:t>
            </a: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7C961C-B53B-43EF-89E2-DC6E50F5A93D}" type="slidenum">
              <a:rPr lang="en-US" smtClean="0">
                <a:latin typeface="Arial" charset="0"/>
                <a:cs typeface="Arial" charset="0"/>
              </a:rPr>
              <a:pPr/>
              <a:t>26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666EE2-C602-4505-86FD-EBBE92D8EEE1}" type="slidenum">
              <a:rPr lang="en-US" smtClean="0">
                <a:latin typeface="Arial" charset="0"/>
                <a:cs typeface="Arial" charset="0"/>
              </a:rPr>
              <a:pPr/>
              <a:t>27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365FF0-C9AB-4B9C-983A-A7263F9F3E9D}" type="slidenum">
              <a:rPr lang="en-US" smtClean="0">
                <a:latin typeface="Arial" charset="0"/>
                <a:cs typeface="Arial" charset="0"/>
              </a:rPr>
              <a:pPr/>
              <a:t>28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9576BC-6E8C-449D-A315-663557EB8FE5}" type="slidenum">
              <a:rPr lang="en-US" smtClean="0">
                <a:latin typeface="Arial" charset="0"/>
                <a:cs typeface="Arial" charset="0"/>
              </a:rPr>
              <a:pPr/>
              <a:t>29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9C27BA-D3F3-4874-A76D-63E1F681DC96}" type="slidenum">
              <a:rPr lang="en-US" smtClean="0">
                <a:latin typeface="Arial" charset="0"/>
                <a:cs typeface="Arial" charset="0"/>
              </a:rPr>
              <a:pPr/>
              <a:t>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7613" y="700088"/>
            <a:ext cx="4881562" cy="3660775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3613" y="4592638"/>
            <a:ext cx="5387975" cy="4281487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EFB90-11BE-4347-B07C-FA397FBA4C4D}" type="slidenum">
              <a:rPr lang="en-US" smtClean="0">
                <a:latin typeface="Arial" charset="0"/>
                <a:cs typeface="Arial" charset="0"/>
              </a:rPr>
              <a:pPr/>
              <a:t>30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00A4CB-26E5-4756-BE0E-2AD99916FC43}" type="slidenum">
              <a:rPr lang="en-US" smtClean="0">
                <a:latin typeface="Arial" charset="0"/>
                <a:cs typeface="Arial" charset="0"/>
              </a:rPr>
              <a:pPr/>
              <a:t>31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5B5F0E-7362-4F7F-A217-9D15872793D5}" type="slidenum">
              <a:rPr lang="en-US" smtClean="0">
                <a:latin typeface="Arial" charset="0"/>
                <a:cs typeface="Arial" charset="0"/>
              </a:rPr>
              <a:pPr/>
              <a:t>32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805E3-3B10-4DB4-B0FB-69D365A4D898}" type="slidenum">
              <a:rPr lang="en-US" smtClean="0">
                <a:latin typeface="Arial" charset="0"/>
                <a:cs typeface="Arial" charset="0"/>
              </a:rPr>
              <a:pPr/>
              <a:t>33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71B6A-96C3-4B7D-81FD-4298A10DF2EF}" type="slidenum">
              <a:rPr lang="en-US" smtClean="0">
                <a:latin typeface="Arial" charset="0"/>
                <a:cs typeface="Arial" charset="0"/>
              </a:rPr>
              <a:pPr/>
              <a:t>34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2B9939-1821-45F4-8319-858EADF7D13D}" type="slidenum">
              <a:rPr lang="en-US" smtClean="0">
                <a:latin typeface="Arial" charset="0"/>
                <a:cs typeface="Arial" charset="0"/>
              </a:rPr>
              <a:pPr/>
              <a:t>35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A55F7-1246-469D-AF82-5C9BF2926D9F}" type="slidenum">
              <a:rPr lang="en-US" smtClean="0">
                <a:latin typeface="Arial" charset="0"/>
                <a:cs typeface="Arial" charset="0"/>
              </a:rPr>
              <a:pPr/>
              <a:t>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7613" y="700088"/>
            <a:ext cx="4881562" cy="3660775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3613" y="4592638"/>
            <a:ext cx="5387975" cy="4281487"/>
          </a:xfrm>
          <a:noFill/>
          <a:ln/>
        </p:spPr>
        <p:txBody>
          <a:bodyPr/>
          <a:lstStyle/>
          <a:p>
            <a:pPr eaLnBrk="1" hangingPunct="1"/>
            <a:endParaRPr lang="en-US" sz="1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4BB047-1615-4783-9FC6-BCBBC9F01AC2}" type="slidenum">
              <a:rPr lang="en-US" smtClean="0">
                <a:latin typeface="Arial" charset="0"/>
                <a:cs typeface="Arial" charset="0"/>
              </a:rPr>
              <a:pPr/>
              <a:t>5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21909E-3F51-4E91-86F8-41287E86CCF3}" type="slidenum">
              <a:rPr lang="en-US" smtClean="0">
                <a:latin typeface="Arial" charset="0"/>
                <a:cs typeface="Arial" charset="0"/>
              </a:rPr>
              <a:pPr/>
              <a:t>6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F0400-B787-4104-A418-1E1FF9E1E05E}" type="slidenum">
              <a:rPr lang="en-US" smtClean="0">
                <a:latin typeface="Arial" charset="0"/>
                <a:cs typeface="Arial" charset="0"/>
              </a:rPr>
              <a:pPr/>
              <a:t>7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421C95-8620-4AE5-B790-9E22720381EF}" type="slidenum">
              <a:rPr lang="en-US" smtClean="0">
                <a:latin typeface="Arial" charset="0"/>
                <a:cs typeface="Arial" charset="0"/>
              </a:rPr>
              <a:pPr/>
              <a:t>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Why Packet Classification in IP; first match; Any router/firewall. Alternative data structures in software (list, tree, trie). No deterministic latency.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Example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35DCB-3229-4085-BFDB-83520F9FD5C0}" type="slidenum">
              <a:rPr lang="en-US" smtClean="0">
                <a:latin typeface="Arial" charset="0"/>
                <a:cs typeface="Arial" charset="0"/>
              </a:rPr>
              <a:pPr/>
              <a:t>9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18745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Line 10"/>
          <p:cNvSpPr>
            <a:spLocks noChangeShapeType="1"/>
          </p:cNvSpPr>
          <p:nvPr userDrawn="1"/>
        </p:nvSpPr>
        <p:spPr bwMode="auto">
          <a:xfrm flipV="1">
            <a:off x="0" y="685800"/>
            <a:ext cx="8712200" cy="635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29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9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3/12/2008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69410-D532-4F4A-BF10-00BE3B298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C47EE-4FB0-483A-9336-99437A451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CF9D8-3146-427E-B26D-D51DC9E3C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4C9D8-A567-4445-B416-29F4CB22A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2A979-B148-45FC-97CC-0F3AA71DC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6529E-91C7-4A4A-B2CD-036DEFB30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A8A27-CA64-42A9-976C-B3500A970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39297-BFA2-48BC-9E1E-8E7B26D3A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3ACD6-2750-473D-A617-C7B68D227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62D97-B96B-4165-AD23-537CE1EA6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A3C83-D86A-4BA0-B995-5BC820AC5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57441-2FEC-4EB1-8916-8DB877C39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98589-4831-4C82-8654-51B23E652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0C437-B5D8-4F15-961E-00F73DEAD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80F60-03CD-4257-94F0-10BC13EE7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037A8-55A1-43DF-B151-EB9838323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D3553EE-1916-47A4-896B-67D21574D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85852" y="1143000"/>
            <a:ext cx="7858148" cy="2209800"/>
          </a:xfrm>
        </p:spPr>
        <p:txBody>
          <a:bodyPr/>
          <a:lstStyle/>
          <a:p>
            <a:r>
              <a:rPr lang="en-US" dirty="0" smtClean="0"/>
              <a:t>Layered Interval Codes for TCAM-based Classification</a:t>
            </a:r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25058" y="4329130"/>
            <a:ext cx="7818941" cy="1600200"/>
          </a:xfrm>
        </p:spPr>
        <p:txBody>
          <a:bodyPr/>
          <a:lstStyle/>
          <a:p>
            <a:pPr algn="l"/>
            <a:r>
              <a:rPr lang="en-US" sz="3600" dirty="0" smtClean="0"/>
              <a:t>David Hay, </a:t>
            </a:r>
            <a:r>
              <a:rPr lang="en-US" sz="3600" dirty="0" err="1" smtClean="0"/>
              <a:t>Politecnico</a:t>
            </a:r>
            <a:r>
              <a:rPr lang="en-US" sz="3600" dirty="0" smtClean="0"/>
              <a:t> </a:t>
            </a:r>
            <a:r>
              <a:rPr lang="en-US" sz="3600" dirty="0" err="1" smtClean="0"/>
              <a:t>di</a:t>
            </a:r>
            <a:r>
              <a:rPr lang="en-US" sz="3600" dirty="0" smtClean="0"/>
              <a:t> Torino</a:t>
            </a:r>
          </a:p>
          <a:p>
            <a:endParaRPr lang="en-US" sz="2400" dirty="0" smtClean="0"/>
          </a:p>
          <a:p>
            <a:pPr algn="l"/>
            <a:r>
              <a:rPr lang="en-US" dirty="0" smtClean="0"/>
              <a:t>Joint work with </a:t>
            </a:r>
            <a:r>
              <a:rPr lang="en-US" dirty="0" err="1" smtClean="0"/>
              <a:t>Anat</a:t>
            </a:r>
            <a:r>
              <a:rPr lang="en-US" dirty="0" smtClean="0"/>
              <a:t> </a:t>
            </a:r>
            <a:r>
              <a:rPr lang="en-US" dirty="0" err="1" smtClean="0"/>
              <a:t>Bremler</a:t>
            </a:r>
            <a:r>
              <a:rPr lang="en-US" dirty="0" smtClean="0"/>
              <a:t>-Barr (IDC), Danny </a:t>
            </a:r>
            <a:r>
              <a:rPr lang="en-US" dirty="0" err="1" smtClean="0"/>
              <a:t>Hendler</a:t>
            </a:r>
            <a:r>
              <a:rPr lang="en-US" dirty="0" smtClean="0"/>
              <a:t> (BGU) and Boris Farber (IDC)</a:t>
            </a:r>
            <a:br>
              <a:rPr lang="en-US" dirty="0" smtClean="0"/>
            </a:br>
            <a:endParaRPr lang="en-US" dirty="0" smtClean="0"/>
          </a:p>
          <a:p>
            <a:pPr algn="l"/>
            <a:r>
              <a:rPr lang="en-US" sz="2400" dirty="0" smtClean="0"/>
              <a:t>This work is supported by a Cisco grant</a:t>
            </a:r>
          </a:p>
        </p:txBody>
      </p:sp>
      <p:sp>
        <p:nvSpPr>
          <p:cNvPr id="614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8CD99AC5-E2B8-4D70-99B2-A86DCD0BA3C1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45C65A-3407-4383-B543-54F41DA04846}" type="slidenum">
              <a:rPr lang="en-US" smtClean="0">
                <a:latin typeface="Arial" charset="0"/>
                <a:cs typeface="Arial" charset="0"/>
              </a:rPr>
              <a:pPr/>
              <a:t>10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TCAM Benefits and Disadvantages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820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Deterministic Search Throughput—O(1) search</a:t>
            </a:r>
          </a:p>
          <a:p>
            <a:pPr lvl="1" eaLnBrk="1" hangingPunct="1"/>
            <a:r>
              <a:rPr lang="en-GB" dirty="0" smtClean="0"/>
              <a:t>Extremely important</a:t>
            </a:r>
          </a:p>
          <a:p>
            <a:pPr lvl="1" eaLnBrk="1" hangingPunct="1"/>
            <a:r>
              <a:rPr lang="en-GB" dirty="0" smtClean="0"/>
              <a:t>The only real solution that can do that</a:t>
            </a:r>
            <a:endParaRPr lang="en-US" dirty="0" smtClean="0"/>
          </a:p>
          <a:p>
            <a:pPr eaLnBrk="1" hangingPunct="1"/>
            <a:r>
              <a:rPr lang="en-US" dirty="0" smtClean="0"/>
              <a:t>However, relatively costly and power consuming</a:t>
            </a:r>
          </a:p>
          <a:p>
            <a:pPr lvl="1" eaLnBrk="1" hangingPunct="1"/>
            <a:r>
              <a:rPr lang="en-GB" dirty="0" smtClean="0"/>
              <a:t>150$ for small (4Mbit) TCAM</a:t>
            </a:r>
            <a:endParaRPr lang="en-US" dirty="0" smtClean="0"/>
          </a:p>
          <a:p>
            <a:pPr eaLnBrk="1" hangingPunct="1"/>
            <a:r>
              <a:rPr lang="en-US" dirty="0" smtClean="0"/>
              <a:t>~10 millions TCAM devices already deployed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1FEE86-1D6C-4D60-B213-15A86C627582}" type="slidenum">
              <a:rPr lang="en-US" smtClean="0">
                <a:latin typeface="Arial" charset="0"/>
                <a:cs typeface="Arial" charset="0"/>
              </a:rPr>
              <a:pPr/>
              <a:t>11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Typical Dimensions and Speed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4017963" cy="45307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100K-200K rules</a:t>
            </a:r>
          </a:p>
          <a:p>
            <a:pPr eaLnBrk="1" hangingPunct="1"/>
            <a:r>
              <a:rPr lang="en-US" sz="2400" dirty="0" smtClean="0"/>
              <a:t>100-150 symbols per rule</a:t>
            </a:r>
          </a:p>
          <a:p>
            <a:pPr eaLnBrk="1" hangingPunct="1"/>
            <a:r>
              <a:rPr lang="en-US" sz="2400" dirty="0" smtClean="0"/>
              <a:t>Deterministic Search Throughput—O(1) search</a:t>
            </a:r>
          </a:p>
          <a:p>
            <a:pPr eaLnBrk="1" hangingPunct="1"/>
            <a:r>
              <a:rPr lang="en-US" sz="2400" dirty="0" smtClean="0"/>
              <a:t>133 million searches per second for 144-bit keys</a:t>
            </a:r>
          </a:p>
          <a:p>
            <a:pPr lvl="1" eaLnBrk="1" hangingPunct="1"/>
            <a:r>
              <a:rPr lang="en-GB" sz="2000" dirty="0" smtClean="0"/>
              <a:t>Suitable even for 40 </a:t>
            </a:r>
            <a:r>
              <a:rPr lang="en-GB" sz="2000" dirty="0" err="1" smtClean="0"/>
              <a:t>Gb</a:t>
            </a:r>
            <a:r>
              <a:rPr lang="en-GB" sz="2000" dirty="0" smtClean="0"/>
              <a:t>/s IPv4 traffic</a:t>
            </a:r>
          </a:p>
          <a:p>
            <a:pPr eaLnBrk="1" hangingPunct="1"/>
            <a:r>
              <a:rPr lang="en-US" sz="2400" dirty="0" smtClean="0"/>
              <a:t>Few dozens (~40) </a:t>
            </a:r>
            <a:r>
              <a:rPr lang="en-US" sz="2400" b="1" dirty="0" smtClean="0">
                <a:solidFill>
                  <a:srgbClr val="777ABF"/>
                </a:solidFill>
              </a:rPr>
              <a:t>extra symbols</a:t>
            </a:r>
            <a:r>
              <a:rPr lang="en-US" sz="2400" dirty="0" smtClean="0"/>
              <a:t> are left in each entry, that can be used to optimize TCAM performance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330836" name="AutoShape 84"/>
          <p:cNvSpPr>
            <a:spLocks noChangeArrowheads="1"/>
          </p:cNvSpPr>
          <p:nvPr/>
        </p:nvSpPr>
        <p:spPr bwMode="auto">
          <a:xfrm>
            <a:off x="8042275" y="3357563"/>
            <a:ext cx="242888" cy="433387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20" name="Line 68"/>
          <p:cNvSpPr>
            <a:spLocks noChangeShapeType="1"/>
          </p:cNvSpPr>
          <p:nvPr/>
        </p:nvSpPr>
        <p:spPr bwMode="auto">
          <a:xfrm>
            <a:off x="6732588" y="1979613"/>
            <a:ext cx="839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21" name="Rectangle 69"/>
          <p:cNvSpPr>
            <a:spLocks noChangeArrowheads="1"/>
          </p:cNvSpPr>
          <p:nvPr/>
        </p:nvSpPr>
        <p:spPr bwMode="auto">
          <a:xfrm>
            <a:off x="6732588" y="1341438"/>
            <a:ext cx="839787" cy="2230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22" name="Line 70"/>
          <p:cNvSpPr>
            <a:spLocks noChangeShapeType="1"/>
          </p:cNvSpPr>
          <p:nvPr/>
        </p:nvSpPr>
        <p:spPr bwMode="auto">
          <a:xfrm>
            <a:off x="6732588" y="2946400"/>
            <a:ext cx="839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23" name="Line 71"/>
          <p:cNvSpPr>
            <a:spLocks noChangeShapeType="1"/>
          </p:cNvSpPr>
          <p:nvPr/>
        </p:nvSpPr>
        <p:spPr bwMode="auto">
          <a:xfrm>
            <a:off x="6732588" y="2301875"/>
            <a:ext cx="839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24" name="Line 72"/>
          <p:cNvSpPr>
            <a:spLocks noChangeShapeType="1"/>
          </p:cNvSpPr>
          <p:nvPr/>
        </p:nvSpPr>
        <p:spPr bwMode="auto">
          <a:xfrm>
            <a:off x="6732588" y="1657350"/>
            <a:ext cx="839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27" name="Line 75"/>
          <p:cNvSpPr>
            <a:spLocks noChangeShapeType="1"/>
          </p:cNvSpPr>
          <p:nvPr/>
        </p:nvSpPr>
        <p:spPr bwMode="auto">
          <a:xfrm>
            <a:off x="7572375" y="1819275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0828" name="Line 76"/>
          <p:cNvSpPr>
            <a:spLocks noChangeShapeType="1"/>
          </p:cNvSpPr>
          <p:nvPr/>
        </p:nvSpPr>
        <p:spPr bwMode="auto">
          <a:xfrm>
            <a:off x="7572375" y="3092450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0829" name="Line 77"/>
          <p:cNvSpPr>
            <a:spLocks noChangeShapeType="1"/>
          </p:cNvSpPr>
          <p:nvPr/>
        </p:nvSpPr>
        <p:spPr bwMode="auto">
          <a:xfrm>
            <a:off x="7572375" y="3411538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0839" name="Line 87"/>
          <p:cNvSpPr>
            <a:spLocks noChangeShapeType="1"/>
          </p:cNvSpPr>
          <p:nvPr/>
        </p:nvSpPr>
        <p:spPr bwMode="auto">
          <a:xfrm>
            <a:off x="6732588" y="1335088"/>
            <a:ext cx="839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40" name="Line 88"/>
          <p:cNvSpPr>
            <a:spLocks noChangeShapeType="1"/>
          </p:cNvSpPr>
          <p:nvPr/>
        </p:nvSpPr>
        <p:spPr bwMode="auto">
          <a:xfrm>
            <a:off x="6732588" y="3270250"/>
            <a:ext cx="839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41" name="Line 89"/>
          <p:cNvSpPr>
            <a:spLocks noChangeShapeType="1"/>
          </p:cNvSpPr>
          <p:nvPr/>
        </p:nvSpPr>
        <p:spPr bwMode="auto">
          <a:xfrm>
            <a:off x="6732588" y="2624138"/>
            <a:ext cx="839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45" name="Line 93"/>
          <p:cNvSpPr>
            <a:spLocks noChangeShapeType="1"/>
          </p:cNvSpPr>
          <p:nvPr/>
        </p:nvSpPr>
        <p:spPr bwMode="auto">
          <a:xfrm>
            <a:off x="7572375" y="1501775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0846" name="Line 94"/>
          <p:cNvSpPr>
            <a:spLocks noChangeShapeType="1"/>
          </p:cNvSpPr>
          <p:nvPr/>
        </p:nvSpPr>
        <p:spPr bwMode="auto">
          <a:xfrm>
            <a:off x="7572375" y="2138363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0847" name="Line 95"/>
          <p:cNvSpPr>
            <a:spLocks noChangeShapeType="1"/>
          </p:cNvSpPr>
          <p:nvPr/>
        </p:nvSpPr>
        <p:spPr bwMode="auto">
          <a:xfrm>
            <a:off x="7572375" y="2455863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0848" name="Line 96"/>
          <p:cNvSpPr>
            <a:spLocks noChangeShapeType="1"/>
          </p:cNvSpPr>
          <p:nvPr/>
        </p:nvSpPr>
        <p:spPr bwMode="auto">
          <a:xfrm>
            <a:off x="7572375" y="2774950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7" name="Rectangle 110"/>
          <p:cNvSpPr>
            <a:spLocks noChangeArrowheads="1"/>
          </p:cNvSpPr>
          <p:nvPr/>
        </p:nvSpPr>
        <p:spPr bwMode="auto">
          <a:xfrm>
            <a:off x="6761163" y="979488"/>
            <a:ext cx="7683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latin typeface="Tahoma" pitchFamily="34" charset="0"/>
            </a:endParaRPr>
          </a:p>
        </p:txBody>
      </p:sp>
      <p:sp>
        <p:nvSpPr>
          <p:cNvPr id="330863" name="Rectangle 111"/>
          <p:cNvSpPr>
            <a:spLocks noChangeArrowheads="1"/>
          </p:cNvSpPr>
          <p:nvPr/>
        </p:nvSpPr>
        <p:spPr bwMode="auto">
          <a:xfrm>
            <a:off x="6761163" y="1325563"/>
            <a:ext cx="7683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ym typeface="Symbol" pitchFamily="18" charset="2"/>
            </a:endParaRPr>
          </a:p>
        </p:txBody>
      </p:sp>
      <p:sp>
        <p:nvSpPr>
          <p:cNvPr id="330864" name="Rectangle 112"/>
          <p:cNvSpPr>
            <a:spLocks noChangeArrowheads="1"/>
          </p:cNvSpPr>
          <p:nvPr/>
        </p:nvSpPr>
        <p:spPr bwMode="auto">
          <a:xfrm>
            <a:off x="6761163" y="1628775"/>
            <a:ext cx="7683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ym typeface="Symbol" pitchFamily="18" charset="2"/>
            </a:endParaRPr>
          </a:p>
        </p:txBody>
      </p:sp>
      <p:sp>
        <p:nvSpPr>
          <p:cNvPr id="330865" name="Rectangle 113"/>
          <p:cNvSpPr>
            <a:spLocks noChangeArrowheads="1"/>
          </p:cNvSpPr>
          <p:nvPr/>
        </p:nvSpPr>
        <p:spPr bwMode="auto">
          <a:xfrm>
            <a:off x="6773863" y="1985963"/>
            <a:ext cx="1174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latin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330866" name="Rectangle 114"/>
          <p:cNvSpPr>
            <a:spLocks noChangeArrowheads="1"/>
          </p:cNvSpPr>
          <p:nvPr/>
        </p:nvSpPr>
        <p:spPr bwMode="auto">
          <a:xfrm>
            <a:off x="6761163" y="3213100"/>
            <a:ext cx="7683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ym typeface="Symbol" pitchFamily="18" charset="2"/>
            </a:endParaRPr>
          </a:p>
        </p:txBody>
      </p:sp>
      <p:sp>
        <p:nvSpPr>
          <p:cNvPr id="330867" name="Rectangle 115"/>
          <p:cNvSpPr>
            <a:spLocks noChangeArrowheads="1"/>
          </p:cNvSpPr>
          <p:nvPr/>
        </p:nvSpPr>
        <p:spPr bwMode="auto">
          <a:xfrm>
            <a:off x="6761163" y="2303463"/>
            <a:ext cx="7683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30868" name="Rectangle 116"/>
          <p:cNvSpPr>
            <a:spLocks noChangeArrowheads="1"/>
          </p:cNvSpPr>
          <p:nvPr/>
        </p:nvSpPr>
        <p:spPr bwMode="auto">
          <a:xfrm>
            <a:off x="6761163" y="2606675"/>
            <a:ext cx="7683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ym typeface="Symbol" pitchFamily="18" charset="2"/>
            </a:endParaRPr>
          </a:p>
        </p:txBody>
      </p:sp>
      <p:sp>
        <p:nvSpPr>
          <p:cNvPr id="330869" name="Rectangle 117"/>
          <p:cNvSpPr>
            <a:spLocks noChangeArrowheads="1"/>
          </p:cNvSpPr>
          <p:nvPr/>
        </p:nvSpPr>
        <p:spPr bwMode="auto">
          <a:xfrm>
            <a:off x="6773863" y="2943225"/>
            <a:ext cx="1174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latin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330916" name="Line 164"/>
          <p:cNvSpPr>
            <a:spLocks noChangeShapeType="1"/>
          </p:cNvSpPr>
          <p:nvPr/>
        </p:nvSpPr>
        <p:spPr bwMode="auto">
          <a:xfrm>
            <a:off x="6732588" y="5149850"/>
            <a:ext cx="839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17" name="Rectangle 165"/>
          <p:cNvSpPr>
            <a:spLocks noChangeArrowheads="1"/>
          </p:cNvSpPr>
          <p:nvPr/>
        </p:nvSpPr>
        <p:spPr bwMode="auto">
          <a:xfrm>
            <a:off x="6732588" y="3573463"/>
            <a:ext cx="839787" cy="2519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19" name="Line 167"/>
          <p:cNvSpPr>
            <a:spLocks noChangeShapeType="1"/>
          </p:cNvSpPr>
          <p:nvPr/>
        </p:nvSpPr>
        <p:spPr bwMode="auto">
          <a:xfrm>
            <a:off x="6732588" y="5472113"/>
            <a:ext cx="839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20" name="Line 168"/>
          <p:cNvSpPr>
            <a:spLocks noChangeShapeType="1"/>
          </p:cNvSpPr>
          <p:nvPr/>
        </p:nvSpPr>
        <p:spPr bwMode="auto">
          <a:xfrm>
            <a:off x="6732588" y="4827588"/>
            <a:ext cx="839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21" name="Line 169"/>
          <p:cNvSpPr>
            <a:spLocks noChangeShapeType="1"/>
          </p:cNvSpPr>
          <p:nvPr/>
        </p:nvSpPr>
        <p:spPr bwMode="auto">
          <a:xfrm>
            <a:off x="6732588" y="4183063"/>
            <a:ext cx="839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22" name="Line 170"/>
          <p:cNvSpPr>
            <a:spLocks noChangeShapeType="1"/>
          </p:cNvSpPr>
          <p:nvPr/>
        </p:nvSpPr>
        <p:spPr bwMode="auto">
          <a:xfrm>
            <a:off x="7572375" y="3717925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0923" name="Line 171"/>
          <p:cNvSpPr>
            <a:spLocks noChangeShapeType="1"/>
          </p:cNvSpPr>
          <p:nvPr/>
        </p:nvSpPr>
        <p:spPr bwMode="auto">
          <a:xfrm>
            <a:off x="7572375" y="4989513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0926" name="Line 174"/>
          <p:cNvSpPr>
            <a:spLocks noChangeShapeType="1"/>
          </p:cNvSpPr>
          <p:nvPr/>
        </p:nvSpPr>
        <p:spPr bwMode="auto">
          <a:xfrm>
            <a:off x="6732588" y="4505325"/>
            <a:ext cx="839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28" name="Line 176"/>
          <p:cNvSpPr>
            <a:spLocks noChangeShapeType="1"/>
          </p:cNvSpPr>
          <p:nvPr/>
        </p:nvSpPr>
        <p:spPr bwMode="auto">
          <a:xfrm>
            <a:off x="6732588" y="5794375"/>
            <a:ext cx="839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29" name="Line 177"/>
          <p:cNvSpPr>
            <a:spLocks noChangeShapeType="1"/>
          </p:cNvSpPr>
          <p:nvPr/>
        </p:nvSpPr>
        <p:spPr bwMode="auto">
          <a:xfrm>
            <a:off x="6732588" y="3860800"/>
            <a:ext cx="839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30" name="Line 178"/>
          <p:cNvSpPr>
            <a:spLocks noChangeShapeType="1"/>
          </p:cNvSpPr>
          <p:nvPr/>
        </p:nvSpPr>
        <p:spPr bwMode="auto">
          <a:xfrm>
            <a:off x="7572375" y="4035425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0931" name="Line 179"/>
          <p:cNvSpPr>
            <a:spLocks noChangeShapeType="1"/>
          </p:cNvSpPr>
          <p:nvPr/>
        </p:nvSpPr>
        <p:spPr bwMode="auto">
          <a:xfrm>
            <a:off x="7572375" y="4352925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0932" name="Line 180"/>
          <p:cNvSpPr>
            <a:spLocks noChangeShapeType="1"/>
          </p:cNvSpPr>
          <p:nvPr/>
        </p:nvSpPr>
        <p:spPr bwMode="auto">
          <a:xfrm>
            <a:off x="7572375" y="4672013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0933" name="Line 181"/>
          <p:cNvSpPr>
            <a:spLocks noChangeShapeType="1"/>
          </p:cNvSpPr>
          <p:nvPr/>
        </p:nvSpPr>
        <p:spPr bwMode="auto">
          <a:xfrm>
            <a:off x="7572375" y="5308600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0934" name="Line 182"/>
          <p:cNvSpPr>
            <a:spLocks noChangeShapeType="1"/>
          </p:cNvSpPr>
          <p:nvPr/>
        </p:nvSpPr>
        <p:spPr bwMode="auto">
          <a:xfrm>
            <a:off x="7572375" y="5626100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0935" name="Line 183"/>
          <p:cNvSpPr>
            <a:spLocks noChangeShapeType="1"/>
          </p:cNvSpPr>
          <p:nvPr/>
        </p:nvSpPr>
        <p:spPr bwMode="auto">
          <a:xfrm>
            <a:off x="7572375" y="5945188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0936" name="Rectangle 184"/>
          <p:cNvSpPr>
            <a:spLocks noChangeArrowheads="1"/>
          </p:cNvSpPr>
          <p:nvPr/>
        </p:nvSpPr>
        <p:spPr bwMode="auto">
          <a:xfrm>
            <a:off x="6775450" y="3573463"/>
            <a:ext cx="7397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ym typeface="Symbol" pitchFamily="18" charset="2"/>
            </a:endParaRPr>
          </a:p>
        </p:txBody>
      </p:sp>
      <p:sp>
        <p:nvSpPr>
          <p:cNvPr id="330937" name="Rectangle 185"/>
          <p:cNvSpPr>
            <a:spLocks noChangeArrowheads="1"/>
          </p:cNvSpPr>
          <p:nvPr/>
        </p:nvSpPr>
        <p:spPr bwMode="auto">
          <a:xfrm>
            <a:off x="6761163" y="3833813"/>
            <a:ext cx="7683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ym typeface="Symbol" pitchFamily="18" charset="2"/>
            </a:endParaRPr>
          </a:p>
        </p:txBody>
      </p:sp>
      <p:sp>
        <p:nvSpPr>
          <p:cNvPr id="330938" name="Rectangle 186"/>
          <p:cNvSpPr>
            <a:spLocks noChangeArrowheads="1"/>
          </p:cNvSpPr>
          <p:nvPr/>
        </p:nvSpPr>
        <p:spPr bwMode="auto">
          <a:xfrm>
            <a:off x="6761163" y="4149725"/>
            <a:ext cx="7683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latin typeface="Tahoma" pitchFamily="34" charset="0"/>
            </a:endParaRPr>
          </a:p>
        </p:txBody>
      </p:sp>
      <p:sp>
        <p:nvSpPr>
          <p:cNvPr id="330939" name="Rectangle 187"/>
          <p:cNvSpPr>
            <a:spLocks noChangeArrowheads="1"/>
          </p:cNvSpPr>
          <p:nvPr/>
        </p:nvSpPr>
        <p:spPr bwMode="auto">
          <a:xfrm>
            <a:off x="6761163" y="4495800"/>
            <a:ext cx="7683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ym typeface="Symbol" pitchFamily="18" charset="2"/>
            </a:endParaRPr>
          </a:p>
        </p:txBody>
      </p:sp>
      <p:sp>
        <p:nvSpPr>
          <p:cNvPr id="330940" name="Rectangle 188"/>
          <p:cNvSpPr>
            <a:spLocks noChangeArrowheads="1"/>
          </p:cNvSpPr>
          <p:nvPr/>
        </p:nvSpPr>
        <p:spPr bwMode="auto">
          <a:xfrm>
            <a:off x="6761163" y="4799013"/>
            <a:ext cx="7683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ym typeface="Symbol" pitchFamily="18" charset="2"/>
            </a:endParaRPr>
          </a:p>
        </p:txBody>
      </p:sp>
      <p:sp>
        <p:nvSpPr>
          <p:cNvPr id="330941" name="Rectangle 189"/>
          <p:cNvSpPr>
            <a:spLocks noChangeArrowheads="1"/>
          </p:cNvSpPr>
          <p:nvPr/>
        </p:nvSpPr>
        <p:spPr bwMode="auto">
          <a:xfrm>
            <a:off x="6773863" y="5156200"/>
            <a:ext cx="1174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latin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330943" name="Rectangle 191"/>
          <p:cNvSpPr>
            <a:spLocks noChangeArrowheads="1"/>
          </p:cNvSpPr>
          <p:nvPr/>
        </p:nvSpPr>
        <p:spPr bwMode="auto">
          <a:xfrm>
            <a:off x="6761163" y="5473700"/>
            <a:ext cx="7683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88" name="Rectangle 193"/>
          <p:cNvSpPr>
            <a:spLocks noChangeArrowheads="1"/>
          </p:cNvSpPr>
          <p:nvPr/>
        </p:nvSpPr>
        <p:spPr bwMode="auto">
          <a:xfrm>
            <a:off x="6773863" y="6113463"/>
            <a:ext cx="1174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latin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330947" name="Rectangle 195"/>
          <p:cNvSpPr>
            <a:spLocks noChangeArrowheads="1"/>
          </p:cNvSpPr>
          <p:nvPr/>
        </p:nvSpPr>
        <p:spPr bwMode="auto">
          <a:xfrm>
            <a:off x="6732588" y="6381750"/>
            <a:ext cx="576262" cy="2873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48" name="Line 196"/>
          <p:cNvSpPr>
            <a:spLocks noChangeShapeType="1"/>
          </p:cNvSpPr>
          <p:nvPr/>
        </p:nvSpPr>
        <p:spPr bwMode="auto">
          <a:xfrm>
            <a:off x="7740650" y="1341438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49" name="Line 197"/>
          <p:cNvSpPr>
            <a:spLocks noChangeShapeType="1"/>
          </p:cNvSpPr>
          <p:nvPr/>
        </p:nvSpPr>
        <p:spPr bwMode="auto">
          <a:xfrm>
            <a:off x="8027988" y="2565400"/>
            <a:ext cx="0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50" name="Line 198"/>
          <p:cNvSpPr>
            <a:spLocks noChangeShapeType="1"/>
          </p:cNvSpPr>
          <p:nvPr/>
        </p:nvSpPr>
        <p:spPr bwMode="auto">
          <a:xfrm>
            <a:off x="7740650" y="1341438"/>
            <a:ext cx="287338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51" name="Line 199"/>
          <p:cNvSpPr>
            <a:spLocks noChangeShapeType="1"/>
          </p:cNvSpPr>
          <p:nvPr/>
        </p:nvSpPr>
        <p:spPr bwMode="auto">
          <a:xfrm flipH="1">
            <a:off x="7740650" y="4724400"/>
            <a:ext cx="287338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52" name="Line 200"/>
          <p:cNvSpPr>
            <a:spLocks noChangeShapeType="1"/>
          </p:cNvSpPr>
          <p:nvPr/>
        </p:nvSpPr>
        <p:spPr bwMode="auto">
          <a:xfrm flipV="1">
            <a:off x="7308850" y="1268413"/>
            <a:ext cx="0" cy="5400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868C96-6FFF-4D3C-AB49-EC5542421A23}" type="slidenum">
              <a:rPr lang="en-US" smtClean="0">
                <a:latin typeface="Arial" charset="0"/>
                <a:cs typeface="Arial" charset="0"/>
              </a:rPr>
              <a:pPr/>
              <a:t>12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 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0C0C0"/>
                </a:solidFill>
              </a:rPr>
              <a:t>Packet Classification	 and TCAM devices</a:t>
            </a:r>
          </a:p>
          <a:p>
            <a:pPr eaLnBrk="1" hangingPunct="1"/>
            <a:r>
              <a:rPr lang="en-US" dirty="0" smtClean="0"/>
              <a:t>The range rule representation problem</a:t>
            </a:r>
          </a:p>
          <a:p>
            <a:pPr eaLnBrk="1" hangingPunct="1"/>
            <a:r>
              <a:rPr lang="en-US" dirty="0" smtClean="0"/>
              <a:t>Our solution: Layered Interval Code</a:t>
            </a:r>
          </a:p>
          <a:p>
            <a:pPr eaLnBrk="1" hangingPunct="1"/>
            <a:r>
              <a:rPr lang="en-US" dirty="0" smtClean="0"/>
              <a:t>Conclusions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2C62FA-F0A2-4EA0-9F06-1EFA2A2879AC}" type="slidenum">
              <a:rPr lang="en-US" smtClean="0">
                <a:latin typeface="Arial" charset="0"/>
                <a:cs typeface="Arial" charset="0"/>
              </a:rPr>
              <a:pPr/>
              <a:t>13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Range Rules</a:t>
            </a:r>
            <a:endParaRPr lang="en-US" smtClean="0"/>
          </a:p>
        </p:txBody>
      </p:sp>
      <p:graphicFrame>
        <p:nvGraphicFramePr>
          <p:cNvPr id="365739" name="Group 171"/>
          <p:cNvGraphicFramePr>
            <a:graphicFrameLocks noGrp="1"/>
          </p:cNvGraphicFramePr>
          <p:nvPr>
            <p:ph sz="half" idx="1"/>
          </p:nvPr>
        </p:nvGraphicFramePr>
        <p:xfrm>
          <a:off x="914400" y="1600200"/>
          <a:ext cx="7772400" cy="2849880"/>
        </p:xfrm>
        <a:graphic>
          <a:graphicData uri="http://schemas.openxmlformats.org/drawingml/2006/table">
            <a:tbl>
              <a:tblPr/>
              <a:tblGrid>
                <a:gridCol w="1004888"/>
                <a:gridCol w="1384300"/>
                <a:gridCol w="981075"/>
                <a:gridCol w="1430345"/>
                <a:gridCol w="928694"/>
                <a:gridCol w="785818"/>
                <a:gridCol w="1257280"/>
              </a:tblGrid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Source address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Source port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Dest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-address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Dest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-port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Protocol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Action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1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123.25.0.0/16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255.2.3.4/32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TCP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Accept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2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13.24.35.0/24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&gt;1023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255.2.127.4/31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5556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TCP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Deny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16.32.223.14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20-50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255.2.3.4/31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50-70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UDP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Accept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22.2.3.4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1-6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255.2.3.0/21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20-22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TCP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Limit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255.2.3.4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12-809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255.2.3.4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17-190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ICMP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Log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5736" name="Rectangle 168"/>
          <p:cNvSpPr>
            <a:spLocks noGrp="1" noChangeArrowheads="1"/>
          </p:cNvSpPr>
          <p:nvPr>
            <p:ph type="body" sz="half" idx="2"/>
          </p:nvPr>
        </p:nvSpPr>
        <p:spPr>
          <a:noFill/>
        </p:spPr>
        <p:txBody>
          <a:bodyPr/>
          <a:lstStyle/>
          <a:p>
            <a:pPr marL="533400" indent="-533400" eaLnBrk="1" hangingPunct="1"/>
            <a:endParaRPr lang="en-US" sz="2400" smtClean="0"/>
          </a:p>
          <a:p>
            <a:pPr marL="533400" indent="-533400" eaLnBrk="1" hangingPunct="1"/>
            <a:endParaRPr lang="en-US" sz="2400" smtClean="0"/>
          </a:p>
          <a:p>
            <a:pPr marL="533400" indent="-533400" eaLnBrk="1" hangingPunct="1"/>
            <a:r>
              <a:rPr lang="en-US" sz="2400" smtClean="0"/>
              <a:t>Range rule = rule that contains range field </a:t>
            </a:r>
          </a:p>
          <a:p>
            <a:pPr lvl="1" eaLnBrk="1" hangingPunct="1"/>
            <a:r>
              <a:rPr lang="en-GB" sz="2200" smtClean="0"/>
              <a:t>Usually source-port or dest-port</a:t>
            </a:r>
            <a:endParaRPr lang="en-US" sz="2200" smtClean="0"/>
          </a:p>
          <a:p>
            <a:pPr lvl="1" eaLnBrk="1" hangingPunct="1"/>
            <a:r>
              <a:rPr lang="en-US" sz="2200" smtClean="0"/>
              <a:t>E.g., all packets with dest-port [1024,2</a:t>
            </a:r>
            <a:r>
              <a:rPr lang="en-US" sz="2200" baseline="30000" smtClean="0"/>
              <a:t>16</a:t>
            </a:r>
            <a:r>
              <a:rPr lang="en-US" sz="2200" smtClean="0"/>
              <a:t>-1] are denied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C3839F-0FC8-43BC-97F7-179814ED2E56}" type="slidenum">
              <a:rPr lang="en-US" smtClean="0">
                <a:latin typeface="Arial" charset="0"/>
                <a:cs typeface="Arial" charset="0"/>
              </a:rPr>
              <a:pPr/>
              <a:t>14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Range Rules Representation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Some ranges are easy to represent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[20, 23] = </a:t>
            </a:r>
            <a:r>
              <a:rPr lang="en-US" smtClean="0">
                <a:sym typeface="Wingdings" pitchFamily="2" charset="2"/>
              </a:rPr>
              <a:t>{10100,10101,10110,10111} = </a:t>
            </a:r>
            <a:r>
              <a:rPr lang="en-US" smtClean="0"/>
              <a:t>101</a:t>
            </a:r>
            <a:r>
              <a:rPr lang="en-US" smtClean="0">
                <a:sym typeface="Symbol" pitchFamily="18" charset="2"/>
              </a:rPr>
              <a:t>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But what about [1,6]?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23E4F4-1A7A-4AD5-9731-F5E1A8055144}" type="slidenum">
              <a:rPr lang="en-US" smtClean="0">
                <a:latin typeface="Arial" charset="0"/>
                <a:cs typeface="Arial" charset="0"/>
              </a:rPr>
              <a:pPr/>
              <a:t>15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Prefix Expansion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200" smtClean="0"/>
              <a:t>Use multiple entries to code a single rule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200" smtClean="0"/>
              <a:t>	[1,6]= {001, 01</a:t>
            </a:r>
            <a:r>
              <a:rPr lang="en-US" sz="2000" smtClean="0">
                <a:sym typeface="Symbol" pitchFamily="18" charset="2"/>
              </a:rPr>
              <a:t></a:t>
            </a:r>
            <a:r>
              <a:rPr lang="en-US" sz="2200" smtClean="0"/>
              <a:t>,10</a:t>
            </a:r>
            <a:r>
              <a:rPr lang="en-US" sz="2000" smtClean="0">
                <a:sym typeface="Symbol" pitchFamily="18" charset="2"/>
              </a:rPr>
              <a:t></a:t>
            </a:r>
            <a:r>
              <a:rPr lang="en-US" sz="2200" smtClean="0"/>
              <a:t>, 110} – 4 entries</a:t>
            </a:r>
          </a:p>
          <a:p>
            <a:pPr eaLnBrk="1" hangingPunct="1"/>
            <a:r>
              <a:rPr lang="en-US" sz="2200" b="1" smtClean="0">
                <a:solidFill>
                  <a:srgbClr val="777ABF"/>
                </a:solidFill>
              </a:rPr>
              <a:t>Every</a:t>
            </a:r>
            <a:r>
              <a:rPr lang="en-US" sz="2200" smtClean="0"/>
              <a:t> rule that contains [1,6] needs 4 entries</a:t>
            </a:r>
          </a:p>
          <a:p>
            <a:pPr lvl="1" eaLnBrk="1" hangingPunct="1"/>
            <a:r>
              <a:rPr lang="en-US" sz="1800" smtClean="0"/>
              <a:t>Maximum expansion 2W-2 for range [1,2</a:t>
            </a:r>
            <a:r>
              <a:rPr lang="en-US" sz="1800" baseline="30000" smtClean="0"/>
              <a:t>W</a:t>
            </a:r>
            <a:r>
              <a:rPr lang="en-US" sz="1800" smtClean="0"/>
              <a:t>-2]</a:t>
            </a:r>
            <a:br>
              <a:rPr lang="en-US" sz="1800" smtClean="0"/>
            </a:br>
            <a:r>
              <a:rPr lang="en-US" sz="1800" smtClean="0"/>
              <a:t>(W is the field width)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3975100" y="1117600"/>
            <a:ext cx="5137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chemeClr val="hlink"/>
                </a:solidFill>
              </a:rPr>
              <a:t>[Srinivasan, Varghese, Suri, Waldvogel; 1998]</a:t>
            </a:r>
          </a:p>
        </p:txBody>
      </p:sp>
      <p:graphicFrame>
        <p:nvGraphicFramePr>
          <p:cNvPr id="277634" name="Group 130"/>
          <p:cNvGraphicFramePr>
            <a:graphicFrameLocks noGrp="1"/>
          </p:cNvGraphicFramePr>
          <p:nvPr/>
        </p:nvGraphicFramePr>
        <p:xfrm>
          <a:off x="755650" y="3500438"/>
          <a:ext cx="7772400" cy="3305176"/>
        </p:xfrm>
        <a:graphic>
          <a:graphicData uri="http://schemas.openxmlformats.org/drawingml/2006/table">
            <a:tbl>
              <a:tblPr/>
              <a:tblGrid>
                <a:gridCol w="1004888"/>
                <a:gridCol w="1384300"/>
                <a:gridCol w="912812"/>
                <a:gridCol w="1508125"/>
                <a:gridCol w="1231900"/>
                <a:gridCol w="865188"/>
                <a:gridCol w="86518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Source address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Source port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Destination address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Destination  port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Protocol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Action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1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123.25.0.0/16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255.2.3.4/32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TCP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Accept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2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13.24.35.0/24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&gt;1023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255.2.127.4/31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5556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TCP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Deny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16.32.223.14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20-50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255.2.3.4/31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50-70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UDP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Accept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4.1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22.2.3.4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255.2.3.0/21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20-22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TCP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Limit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4.2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22.2.3.4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2-3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255.2.3.0/21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20-22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TCP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Limit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4.3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22.2.3.4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4-5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255.2.3.0/21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20-22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TCP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Limit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4.4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22.2.3.4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255.2.3.0/21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20-22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TCP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Limit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255.2.3.4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12-809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255.2.3.4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17-190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ICMP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Log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691E92-009D-4357-A61C-035C7AF80425}" type="slidenum">
              <a:rPr lang="en-US" smtClean="0">
                <a:latin typeface="Arial" charset="0"/>
                <a:cs typeface="Arial" charset="0"/>
              </a:rPr>
              <a:pPr/>
              <a:t>16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Prefix Expansion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For rules with two range fields, we need the Cartesian product of the expansion</a:t>
            </a:r>
          </a:p>
          <a:p>
            <a:pPr eaLnBrk="1" hangingPunct="1"/>
            <a:r>
              <a:rPr lang="en-US" sz="2600" dirty="0" smtClean="0"/>
              <a:t>In real TCAMs cause 6 times more entries!</a:t>
            </a:r>
          </a:p>
          <a:p>
            <a:pPr lvl="1" eaLnBrk="1" hangingPunct="1"/>
            <a:r>
              <a:rPr lang="en-US" sz="2400" dirty="0" smtClean="0"/>
              <a:t>More power, more memory, more potential errors</a:t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>
              <a:buFont typeface="Wingdings" pitchFamily="2" charset="2"/>
              <a:buChar char="à"/>
            </a:pPr>
            <a:r>
              <a:rPr lang="en-US" sz="2600" dirty="0" smtClean="0"/>
              <a:t>Active research to reduce this cost:</a:t>
            </a:r>
            <a:br>
              <a:rPr lang="en-US" sz="2600" dirty="0" smtClean="0"/>
            </a:br>
            <a:r>
              <a:rPr lang="en-US" sz="2000" b="1" dirty="0" smtClean="0">
                <a:solidFill>
                  <a:schemeClr val="hlink"/>
                </a:solidFill>
              </a:rPr>
              <a:t>[Liu], [van-</a:t>
            </a:r>
            <a:r>
              <a:rPr lang="en-US" sz="2000" b="1" dirty="0" err="1" smtClean="0">
                <a:solidFill>
                  <a:schemeClr val="hlink"/>
                </a:solidFill>
              </a:rPr>
              <a:t>Lunteren</a:t>
            </a:r>
            <a:r>
              <a:rPr lang="en-US" sz="2000" b="1" dirty="0" smtClean="0">
                <a:solidFill>
                  <a:schemeClr val="hlink"/>
                </a:solidFill>
              </a:rPr>
              <a:t>, </a:t>
            </a:r>
            <a:r>
              <a:rPr lang="en-US" sz="2000" b="1" dirty="0" err="1" smtClean="0">
                <a:solidFill>
                  <a:schemeClr val="hlink"/>
                </a:solidFill>
              </a:rPr>
              <a:t>Engbersen</a:t>
            </a:r>
            <a:r>
              <a:rPr lang="en-US" sz="2000" b="1" dirty="0" smtClean="0">
                <a:solidFill>
                  <a:schemeClr val="hlink"/>
                </a:solidFill>
              </a:rPr>
              <a:t>], [</a:t>
            </a:r>
            <a:r>
              <a:rPr lang="fi-FI" sz="2000" b="1" dirty="0" smtClean="0">
                <a:solidFill>
                  <a:schemeClr val="hlink"/>
                </a:solidFill>
              </a:rPr>
              <a:t>Lakshminarayanan,  Rangarajan, Venkatachary], [Yu, Katz], [</a:t>
            </a:r>
            <a:r>
              <a:rPr lang="en-US" sz="2000" b="1" dirty="0" err="1" smtClean="0">
                <a:solidFill>
                  <a:schemeClr val="hlink"/>
                </a:solidFill>
              </a:rPr>
              <a:t>Spitznagel</a:t>
            </a:r>
            <a:r>
              <a:rPr lang="en-US" sz="2000" b="1" dirty="0" smtClean="0">
                <a:solidFill>
                  <a:schemeClr val="hlink"/>
                </a:solidFill>
              </a:rPr>
              <a:t>, Taylor and Turner], [</a:t>
            </a:r>
            <a:r>
              <a:rPr lang="en-US" sz="2000" b="1" dirty="0" err="1" smtClean="0">
                <a:solidFill>
                  <a:schemeClr val="hlink"/>
                </a:solidFill>
              </a:rPr>
              <a:t>Che</a:t>
            </a:r>
            <a:r>
              <a:rPr lang="en-US" sz="2000" b="1" dirty="0" smtClean="0">
                <a:solidFill>
                  <a:schemeClr val="hlink"/>
                </a:solidFill>
              </a:rPr>
              <a:t>, Wang, </a:t>
            </a:r>
            <a:r>
              <a:rPr lang="en-US" sz="2000" b="1" dirty="0" err="1" smtClean="0">
                <a:solidFill>
                  <a:schemeClr val="hlink"/>
                </a:solidFill>
              </a:rPr>
              <a:t>Zheng</a:t>
            </a:r>
            <a:r>
              <a:rPr lang="en-US" sz="2000" b="1" dirty="0" smtClean="0">
                <a:solidFill>
                  <a:schemeClr val="hlink"/>
                </a:solidFill>
              </a:rPr>
              <a:t>, Liu]…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the Extra Symbols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0253CA-2B30-4DE4-A060-35AF402613B9}" type="slidenum">
              <a:rPr lang="en-US" smtClean="0">
                <a:latin typeface="Arial" charset="0"/>
                <a:cs typeface="Arial" charset="0"/>
              </a:rPr>
              <a:pPr/>
              <a:t>17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7300913" y="714375"/>
            <a:ext cx="8429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33400" indent="-533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solidFill>
                  <a:schemeClr val="hlink"/>
                </a:solidFill>
              </a:rPr>
              <a:t>[Liu]</a:t>
            </a:r>
          </a:p>
        </p:txBody>
      </p:sp>
      <p:graphicFrame>
        <p:nvGraphicFramePr>
          <p:cNvPr id="11" name="Group 171"/>
          <p:cNvGraphicFramePr>
            <a:graphicFrameLocks/>
          </p:cNvGraphicFramePr>
          <p:nvPr/>
        </p:nvGraphicFramePr>
        <p:xfrm>
          <a:off x="4398963" y="1711325"/>
          <a:ext cx="4673881" cy="4069080"/>
        </p:xfrm>
        <a:graphic>
          <a:graphicData uri="http://schemas.openxmlformats.org/drawingml/2006/table">
            <a:tbl>
              <a:tblPr/>
              <a:tblGrid>
                <a:gridCol w="838441"/>
                <a:gridCol w="1406548"/>
                <a:gridCol w="969721"/>
                <a:gridCol w="785818"/>
                <a:gridCol w="673353"/>
              </a:tblGrid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Source address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Source port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Pro.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1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123.25.0.0/16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&lt;601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TCP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2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13.24.35.0/24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&gt;1023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TCP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3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16.32.223.14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500-600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UDP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4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22.2.3.4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1-6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TCP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5</a:t>
                      </a: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22.2.3.4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550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TCP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6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255.2.3.4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&gt;1023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ICMP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7</a:t>
                      </a: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13.24.35.0/24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&gt;1023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TCP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8</a:t>
                      </a: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168.0.0.0/8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1-6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UDP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9</a:t>
                      </a: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192.132.4.0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500-600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UDP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914400" y="1600200"/>
            <a:ext cx="3443288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defRPr/>
            </a:pPr>
            <a:r>
              <a:rPr lang="en-US" kern="0" dirty="0">
                <a:latin typeface="+mn-lt"/>
                <a:cs typeface="+mn-cs"/>
              </a:rPr>
              <a:t>Suppose there is only one field with ranges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kern="0" dirty="0">
                <a:latin typeface="+mn-lt"/>
                <a:cs typeface="+mn-cs"/>
              </a:rPr>
              <a:t>R</a:t>
            </a:r>
            <a:r>
              <a:rPr lang="en-US" kern="0" baseline="-25000" dirty="0">
                <a:latin typeface="+mn-lt"/>
                <a:cs typeface="+mn-cs"/>
              </a:rPr>
              <a:t>1</a:t>
            </a:r>
            <a:r>
              <a:rPr lang="he-IL" kern="0" dirty="0">
                <a:latin typeface="+mn-lt"/>
                <a:cs typeface="+mn-cs"/>
              </a:rPr>
              <a:t>=</a:t>
            </a:r>
            <a:r>
              <a:rPr lang="en-US" kern="0" dirty="0">
                <a:latin typeface="+mn-lt"/>
                <a:cs typeface="+mn-cs"/>
              </a:rPr>
              <a:t> [1,6] ; </a:t>
            </a:r>
            <a:br>
              <a:rPr lang="en-US" kern="0" dirty="0">
                <a:latin typeface="+mn-lt"/>
                <a:cs typeface="+mn-cs"/>
              </a:rPr>
            </a:br>
            <a:r>
              <a:rPr lang="en-US" kern="0" dirty="0">
                <a:latin typeface="+mn-lt"/>
                <a:cs typeface="+mn-cs"/>
              </a:rPr>
              <a:t>R</a:t>
            </a:r>
            <a:r>
              <a:rPr lang="en-US" kern="0" baseline="-25000" dirty="0">
                <a:latin typeface="+mn-lt"/>
                <a:cs typeface="+mn-cs"/>
              </a:rPr>
              <a:t>2</a:t>
            </a:r>
            <a:r>
              <a:rPr lang="en-US" kern="0" dirty="0">
                <a:latin typeface="+mn-lt"/>
                <a:cs typeface="+mn-cs"/>
              </a:rPr>
              <a:t> </a:t>
            </a:r>
            <a:r>
              <a:rPr lang="he-IL" kern="0" dirty="0">
                <a:latin typeface="+mn-lt"/>
                <a:cs typeface="+mn-cs"/>
              </a:rPr>
              <a:t>=</a:t>
            </a:r>
            <a:r>
              <a:rPr lang="en-US" kern="0" dirty="0">
                <a:latin typeface="+mn-lt"/>
                <a:cs typeface="+mn-cs"/>
              </a:rPr>
              <a:t> [1,600] ; </a:t>
            </a:r>
            <a:br>
              <a:rPr lang="en-US" kern="0" dirty="0">
                <a:latin typeface="+mn-lt"/>
                <a:cs typeface="+mn-cs"/>
              </a:rPr>
            </a:br>
            <a:r>
              <a:rPr lang="en-US" kern="0" dirty="0">
                <a:latin typeface="+mn-lt"/>
                <a:cs typeface="+mn-cs"/>
              </a:rPr>
              <a:t>R</a:t>
            </a:r>
            <a:r>
              <a:rPr lang="en-US" kern="0" baseline="-25000" dirty="0">
                <a:latin typeface="+mn-lt"/>
                <a:cs typeface="+mn-cs"/>
              </a:rPr>
              <a:t>3</a:t>
            </a:r>
            <a:r>
              <a:rPr lang="en-US" kern="0" dirty="0">
                <a:latin typeface="+mn-lt"/>
                <a:cs typeface="+mn-cs"/>
              </a:rPr>
              <a:t> </a:t>
            </a:r>
            <a:r>
              <a:rPr lang="he-IL" kern="0" dirty="0">
                <a:latin typeface="+mn-lt"/>
                <a:cs typeface="+mn-cs"/>
              </a:rPr>
              <a:t>=</a:t>
            </a:r>
            <a:r>
              <a:rPr lang="en-US" kern="0" dirty="0">
                <a:latin typeface="+mn-lt"/>
                <a:cs typeface="+mn-cs"/>
              </a:rPr>
              <a:t> [500,600] ; </a:t>
            </a:r>
            <a:br>
              <a:rPr lang="en-US" kern="0" dirty="0">
                <a:latin typeface="+mn-lt"/>
                <a:cs typeface="+mn-cs"/>
              </a:rPr>
            </a:br>
            <a:r>
              <a:rPr lang="en-US" kern="0" dirty="0">
                <a:latin typeface="+mn-lt"/>
                <a:cs typeface="+mn-cs"/>
              </a:rPr>
              <a:t>R</a:t>
            </a:r>
            <a:r>
              <a:rPr lang="en-US" kern="0" baseline="-25000" dirty="0">
                <a:latin typeface="+mn-lt"/>
                <a:cs typeface="+mn-cs"/>
              </a:rPr>
              <a:t>4 </a:t>
            </a:r>
            <a:r>
              <a:rPr lang="he-IL" kern="0" dirty="0">
                <a:latin typeface="+mn-lt"/>
                <a:cs typeface="+mn-cs"/>
              </a:rPr>
              <a:t>=</a:t>
            </a:r>
            <a:r>
              <a:rPr lang="en-US" kern="0" dirty="0">
                <a:latin typeface="+mn-lt"/>
                <a:cs typeface="+mn-cs"/>
              </a:rPr>
              <a:t>[1024,2</a:t>
            </a:r>
            <a:r>
              <a:rPr lang="en-US" kern="0" baseline="30000" dirty="0">
                <a:latin typeface="+mn-lt"/>
                <a:cs typeface="+mn-cs"/>
              </a:rPr>
              <a:t>16</a:t>
            </a:r>
            <a:r>
              <a:rPr lang="en-US" kern="0" dirty="0">
                <a:latin typeface="+mn-lt"/>
                <a:cs typeface="+mn-cs"/>
              </a:rPr>
              <a:t>-1] 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kern="0" dirty="0">
                <a:latin typeface="+mn-lt"/>
                <a:cs typeface="+mn-cs"/>
              </a:rPr>
              <a:t>Using 4 extra symbols:</a:t>
            </a:r>
            <a:br>
              <a:rPr lang="en-US" kern="0" dirty="0">
                <a:latin typeface="+mn-lt"/>
                <a:cs typeface="+mn-cs"/>
              </a:rPr>
            </a:br>
            <a:r>
              <a:rPr lang="en-US" kern="0" dirty="0">
                <a:latin typeface="+mn-lt"/>
                <a:cs typeface="+mn-cs"/>
              </a:rPr>
              <a:t>R</a:t>
            </a:r>
            <a:r>
              <a:rPr lang="en-US" kern="0" baseline="-25000" dirty="0">
                <a:latin typeface="+mn-lt"/>
                <a:cs typeface="+mn-cs"/>
              </a:rPr>
              <a:t>1</a:t>
            </a:r>
            <a:r>
              <a:rPr lang="en-US" kern="0" dirty="0">
                <a:latin typeface="+mn-lt"/>
                <a:cs typeface="+mn-cs"/>
              </a:rPr>
              <a:t> = 1</a:t>
            </a:r>
            <a:r>
              <a:rPr lang="en-US" kern="0" dirty="0">
                <a:latin typeface="+mn-lt"/>
                <a:cs typeface="+mn-cs"/>
                <a:sym typeface="Symbol" pitchFamily="18" charset="2"/>
              </a:rPr>
              <a:t> ; </a:t>
            </a:r>
            <a:br>
              <a:rPr lang="en-US" kern="0" dirty="0">
                <a:latin typeface="+mn-lt"/>
                <a:cs typeface="+mn-cs"/>
                <a:sym typeface="Symbol" pitchFamily="18" charset="2"/>
              </a:rPr>
            </a:br>
            <a:r>
              <a:rPr lang="en-US" kern="0" dirty="0">
                <a:latin typeface="+mn-lt"/>
                <a:cs typeface="+mn-cs"/>
              </a:rPr>
              <a:t>R</a:t>
            </a:r>
            <a:r>
              <a:rPr lang="en-US" kern="0" baseline="-25000" dirty="0">
                <a:latin typeface="+mn-lt"/>
                <a:cs typeface="+mn-cs"/>
              </a:rPr>
              <a:t>2</a:t>
            </a:r>
            <a:r>
              <a:rPr lang="en-US" kern="0" dirty="0">
                <a:latin typeface="+mn-lt"/>
                <a:cs typeface="+mn-cs"/>
                <a:sym typeface="Symbol" pitchFamily="18" charset="2"/>
              </a:rPr>
              <a:t> = 1 ; </a:t>
            </a:r>
            <a:br>
              <a:rPr lang="en-US" kern="0" dirty="0">
                <a:latin typeface="+mn-lt"/>
                <a:cs typeface="+mn-cs"/>
                <a:sym typeface="Symbol" pitchFamily="18" charset="2"/>
              </a:rPr>
            </a:br>
            <a:r>
              <a:rPr lang="en-US" kern="0" dirty="0">
                <a:latin typeface="+mn-lt"/>
                <a:cs typeface="+mn-cs"/>
              </a:rPr>
              <a:t>R</a:t>
            </a:r>
            <a:r>
              <a:rPr lang="en-US" kern="0" baseline="-25000" dirty="0">
                <a:latin typeface="+mn-lt"/>
                <a:cs typeface="+mn-cs"/>
              </a:rPr>
              <a:t>3 </a:t>
            </a:r>
            <a:r>
              <a:rPr lang="en-US" kern="0" dirty="0">
                <a:latin typeface="+mn-lt"/>
                <a:cs typeface="+mn-cs"/>
                <a:sym typeface="Symbol" pitchFamily="18" charset="2"/>
              </a:rPr>
              <a:t>= 1 ; </a:t>
            </a:r>
            <a:br>
              <a:rPr lang="en-US" kern="0" dirty="0">
                <a:latin typeface="+mn-lt"/>
                <a:cs typeface="+mn-cs"/>
                <a:sym typeface="Symbol" pitchFamily="18" charset="2"/>
              </a:rPr>
            </a:br>
            <a:r>
              <a:rPr lang="en-US" kern="0" dirty="0">
                <a:latin typeface="+mn-lt"/>
                <a:cs typeface="+mn-cs"/>
              </a:rPr>
              <a:t>R</a:t>
            </a:r>
            <a:r>
              <a:rPr lang="en-US" kern="0" baseline="-25000" dirty="0">
                <a:latin typeface="+mn-lt"/>
                <a:cs typeface="+mn-cs"/>
              </a:rPr>
              <a:t>4 </a:t>
            </a:r>
            <a:r>
              <a:rPr lang="en-US" kern="0" dirty="0">
                <a:latin typeface="+mn-lt"/>
                <a:cs typeface="+mn-cs"/>
                <a:sym typeface="Symbol" pitchFamily="18" charset="2"/>
              </a:rPr>
              <a:t>= 1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the Extra Symbols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9023F0-4557-496F-8366-A633AF4EF38F}" type="slidenum">
              <a:rPr lang="en-US" smtClean="0">
                <a:latin typeface="Arial" charset="0"/>
                <a:cs typeface="Arial" charset="0"/>
              </a:rPr>
              <a:pPr/>
              <a:t>18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7300913" y="714375"/>
            <a:ext cx="8429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33400" indent="-533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solidFill>
                  <a:schemeClr val="hlink"/>
                </a:solidFill>
              </a:rPr>
              <a:t>[Liu]</a:t>
            </a:r>
          </a:p>
        </p:txBody>
      </p:sp>
      <p:graphicFrame>
        <p:nvGraphicFramePr>
          <p:cNvPr id="11" name="Group 171"/>
          <p:cNvGraphicFramePr>
            <a:graphicFrameLocks/>
          </p:cNvGraphicFramePr>
          <p:nvPr/>
        </p:nvGraphicFramePr>
        <p:xfrm>
          <a:off x="4398963" y="1711325"/>
          <a:ext cx="4673881" cy="4069080"/>
        </p:xfrm>
        <a:graphic>
          <a:graphicData uri="http://schemas.openxmlformats.org/drawingml/2006/table">
            <a:tbl>
              <a:tblPr/>
              <a:tblGrid>
                <a:gridCol w="838441"/>
                <a:gridCol w="1406548"/>
                <a:gridCol w="969721"/>
                <a:gridCol w="785818"/>
                <a:gridCol w="673353"/>
              </a:tblGrid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Source address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Source port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Pro.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1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123.25.0.0/16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*********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TCP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*1**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2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13.24.35.0/24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*********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TCP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***1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3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16.32.223.14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*********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UDP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**1*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4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22.2.3.4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*********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TCP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1***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5</a:t>
                      </a: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22.2.3.4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550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TCP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6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255.2.3.4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*********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ICMP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***1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7</a:t>
                      </a: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13.24.35.0/24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*********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TCP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***1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8</a:t>
                      </a: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168.0.0.0/8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*********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UDP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1***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9</a:t>
                      </a: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192.132.4.0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*********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UDP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**1*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914400" y="1600200"/>
            <a:ext cx="3443288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defRPr/>
            </a:pPr>
            <a:r>
              <a:rPr lang="en-US" kern="0" dirty="0">
                <a:latin typeface="+mn-lt"/>
                <a:cs typeface="+mn-cs"/>
              </a:rPr>
              <a:t>Suppose there is only one field with ranges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kern="0" dirty="0">
                <a:latin typeface="+mn-lt"/>
                <a:cs typeface="+mn-cs"/>
              </a:rPr>
              <a:t>R</a:t>
            </a:r>
            <a:r>
              <a:rPr lang="en-US" kern="0" baseline="-25000" dirty="0">
                <a:latin typeface="+mn-lt"/>
                <a:cs typeface="+mn-cs"/>
              </a:rPr>
              <a:t>1</a:t>
            </a:r>
            <a:r>
              <a:rPr lang="he-IL" kern="0" dirty="0">
                <a:latin typeface="+mn-lt"/>
                <a:cs typeface="+mn-cs"/>
              </a:rPr>
              <a:t>=</a:t>
            </a:r>
            <a:r>
              <a:rPr lang="en-US" kern="0" dirty="0">
                <a:latin typeface="+mn-lt"/>
                <a:cs typeface="+mn-cs"/>
              </a:rPr>
              <a:t> [1,6] ; </a:t>
            </a:r>
            <a:br>
              <a:rPr lang="en-US" kern="0" dirty="0">
                <a:latin typeface="+mn-lt"/>
                <a:cs typeface="+mn-cs"/>
              </a:rPr>
            </a:br>
            <a:r>
              <a:rPr lang="en-US" kern="0" dirty="0">
                <a:latin typeface="+mn-lt"/>
                <a:cs typeface="+mn-cs"/>
              </a:rPr>
              <a:t>R</a:t>
            </a:r>
            <a:r>
              <a:rPr lang="en-US" kern="0" baseline="-25000" dirty="0">
                <a:latin typeface="+mn-lt"/>
                <a:cs typeface="+mn-cs"/>
              </a:rPr>
              <a:t>2</a:t>
            </a:r>
            <a:r>
              <a:rPr lang="en-US" kern="0" dirty="0">
                <a:latin typeface="+mn-lt"/>
                <a:cs typeface="+mn-cs"/>
              </a:rPr>
              <a:t> </a:t>
            </a:r>
            <a:r>
              <a:rPr lang="he-IL" kern="0" dirty="0">
                <a:latin typeface="+mn-lt"/>
                <a:cs typeface="+mn-cs"/>
              </a:rPr>
              <a:t>=</a:t>
            </a:r>
            <a:r>
              <a:rPr lang="en-US" kern="0" dirty="0">
                <a:latin typeface="+mn-lt"/>
                <a:cs typeface="+mn-cs"/>
              </a:rPr>
              <a:t> [1,600] ; </a:t>
            </a:r>
            <a:br>
              <a:rPr lang="en-US" kern="0" dirty="0">
                <a:latin typeface="+mn-lt"/>
                <a:cs typeface="+mn-cs"/>
              </a:rPr>
            </a:br>
            <a:r>
              <a:rPr lang="en-US" kern="0" dirty="0">
                <a:latin typeface="+mn-lt"/>
                <a:cs typeface="+mn-cs"/>
              </a:rPr>
              <a:t>R</a:t>
            </a:r>
            <a:r>
              <a:rPr lang="en-US" kern="0" baseline="-25000" dirty="0">
                <a:latin typeface="+mn-lt"/>
                <a:cs typeface="+mn-cs"/>
              </a:rPr>
              <a:t>3</a:t>
            </a:r>
            <a:r>
              <a:rPr lang="en-US" kern="0" dirty="0">
                <a:latin typeface="+mn-lt"/>
                <a:cs typeface="+mn-cs"/>
              </a:rPr>
              <a:t> </a:t>
            </a:r>
            <a:r>
              <a:rPr lang="he-IL" kern="0" dirty="0">
                <a:latin typeface="+mn-lt"/>
                <a:cs typeface="+mn-cs"/>
              </a:rPr>
              <a:t>=</a:t>
            </a:r>
            <a:r>
              <a:rPr lang="en-US" kern="0" dirty="0">
                <a:latin typeface="+mn-lt"/>
                <a:cs typeface="+mn-cs"/>
              </a:rPr>
              <a:t> [500,600] ; </a:t>
            </a:r>
            <a:br>
              <a:rPr lang="en-US" kern="0" dirty="0">
                <a:latin typeface="+mn-lt"/>
                <a:cs typeface="+mn-cs"/>
              </a:rPr>
            </a:br>
            <a:r>
              <a:rPr lang="en-US" kern="0" dirty="0">
                <a:latin typeface="+mn-lt"/>
                <a:cs typeface="+mn-cs"/>
              </a:rPr>
              <a:t>R</a:t>
            </a:r>
            <a:r>
              <a:rPr lang="en-US" kern="0" baseline="-25000" dirty="0">
                <a:latin typeface="+mn-lt"/>
                <a:cs typeface="+mn-cs"/>
              </a:rPr>
              <a:t>4 </a:t>
            </a:r>
            <a:r>
              <a:rPr lang="he-IL" kern="0" dirty="0">
                <a:latin typeface="+mn-lt"/>
                <a:cs typeface="+mn-cs"/>
              </a:rPr>
              <a:t>=</a:t>
            </a:r>
            <a:r>
              <a:rPr lang="en-US" kern="0" dirty="0">
                <a:latin typeface="+mn-lt"/>
                <a:cs typeface="+mn-cs"/>
              </a:rPr>
              <a:t>[1024,2</a:t>
            </a:r>
            <a:r>
              <a:rPr lang="en-US" kern="0" baseline="30000" dirty="0">
                <a:latin typeface="+mn-lt"/>
                <a:cs typeface="+mn-cs"/>
              </a:rPr>
              <a:t>16</a:t>
            </a:r>
            <a:r>
              <a:rPr lang="en-US" kern="0" dirty="0">
                <a:latin typeface="+mn-lt"/>
                <a:cs typeface="+mn-cs"/>
              </a:rPr>
              <a:t>-1] 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kern="0" dirty="0">
                <a:latin typeface="+mn-lt"/>
                <a:cs typeface="+mn-cs"/>
              </a:rPr>
              <a:t>Using 4 extra symbols:</a:t>
            </a:r>
            <a:br>
              <a:rPr lang="en-US" kern="0" dirty="0">
                <a:latin typeface="+mn-lt"/>
                <a:cs typeface="+mn-cs"/>
              </a:rPr>
            </a:br>
            <a:r>
              <a:rPr lang="en-US" kern="0" dirty="0">
                <a:latin typeface="+mn-lt"/>
                <a:cs typeface="+mn-cs"/>
              </a:rPr>
              <a:t>R</a:t>
            </a:r>
            <a:r>
              <a:rPr lang="en-US" kern="0" baseline="-25000" dirty="0">
                <a:latin typeface="+mn-lt"/>
                <a:cs typeface="+mn-cs"/>
              </a:rPr>
              <a:t>1</a:t>
            </a:r>
            <a:r>
              <a:rPr lang="en-US" kern="0" dirty="0">
                <a:latin typeface="+mn-lt"/>
                <a:cs typeface="+mn-cs"/>
              </a:rPr>
              <a:t> = 1</a:t>
            </a:r>
            <a:r>
              <a:rPr lang="en-US" kern="0" dirty="0">
                <a:latin typeface="+mn-lt"/>
                <a:cs typeface="+mn-cs"/>
                <a:sym typeface="Symbol" pitchFamily="18" charset="2"/>
              </a:rPr>
              <a:t> ; </a:t>
            </a:r>
            <a:br>
              <a:rPr lang="en-US" kern="0" dirty="0">
                <a:latin typeface="+mn-lt"/>
                <a:cs typeface="+mn-cs"/>
                <a:sym typeface="Symbol" pitchFamily="18" charset="2"/>
              </a:rPr>
            </a:br>
            <a:r>
              <a:rPr lang="en-US" kern="0" dirty="0">
                <a:latin typeface="+mn-lt"/>
                <a:cs typeface="+mn-cs"/>
              </a:rPr>
              <a:t>R</a:t>
            </a:r>
            <a:r>
              <a:rPr lang="en-US" kern="0" baseline="-25000" dirty="0">
                <a:latin typeface="+mn-lt"/>
                <a:cs typeface="+mn-cs"/>
              </a:rPr>
              <a:t>2</a:t>
            </a:r>
            <a:r>
              <a:rPr lang="en-US" kern="0" dirty="0">
                <a:latin typeface="+mn-lt"/>
                <a:cs typeface="+mn-cs"/>
                <a:sym typeface="Symbol" pitchFamily="18" charset="2"/>
              </a:rPr>
              <a:t> = 1 ; </a:t>
            </a:r>
            <a:br>
              <a:rPr lang="en-US" kern="0" dirty="0">
                <a:latin typeface="+mn-lt"/>
                <a:cs typeface="+mn-cs"/>
                <a:sym typeface="Symbol" pitchFamily="18" charset="2"/>
              </a:rPr>
            </a:br>
            <a:r>
              <a:rPr lang="en-US" kern="0" dirty="0">
                <a:latin typeface="+mn-lt"/>
                <a:cs typeface="+mn-cs"/>
              </a:rPr>
              <a:t>R</a:t>
            </a:r>
            <a:r>
              <a:rPr lang="en-US" kern="0" baseline="-25000" dirty="0">
                <a:latin typeface="+mn-lt"/>
                <a:cs typeface="+mn-cs"/>
              </a:rPr>
              <a:t>3 </a:t>
            </a:r>
            <a:r>
              <a:rPr lang="en-US" kern="0" dirty="0">
                <a:latin typeface="+mn-lt"/>
                <a:cs typeface="+mn-cs"/>
                <a:sym typeface="Symbol" pitchFamily="18" charset="2"/>
              </a:rPr>
              <a:t>= 1 ; </a:t>
            </a:r>
            <a:br>
              <a:rPr lang="en-US" kern="0" dirty="0">
                <a:latin typeface="+mn-lt"/>
                <a:cs typeface="+mn-cs"/>
                <a:sym typeface="Symbol" pitchFamily="18" charset="2"/>
              </a:rPr>
            </a:br>
            <a:r>
              <a:rPr lang="en-US" kern="0" dirty="0">
                <a:latin typeface="+mn-lt"/>
                <a:cs typeface="+mn-cs"/>
              </a:rPr>
              <a:t>R</a:t>
            </a:r>
            <a:r>
              <a:rPr lang="en-US" kern="0" baseline="-25000" dirty="0">
                <a:latin typeface="+mn-lt"/>
                <a:cs typeface="+mn-cs"/>
              </a:rPr>
              <a:t>4 </a:t>
            </a:r>
            <a:r>
              <a:rPr lang="en-US" kern="0" dirty="0">
                <a:latin typeface="+mn-lt"/>
                <a:cs typeface="+mn-cs"/>
                <a:sym typeface="Symbol" pitchFamily="18" charset="2"/>
              </a:rPr>
              <a:t>= 1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the Extra Symbols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8AD549-A2A2-4BE0-950C-41842E5F4CBF}" type="slidenum">
              <a:rPr lang="en-US" smtClean="0">
                <a:latin typeface="Arial" charset="0"/>
                <a:cs typeface="Arial" charset="0"/>
              </a:rPr>
              <a:pPr/>
              <a:t>19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7300913" y="714375"/>
            <a:ext cx="8429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33400" indent="-533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solidFill>
                  <a:schemeClr val="hlink"/>
                </a:solidFill>
              </a:rPr>
              <a:t>[Liu]</a:t>
            </a:r>
          </a:p>
        </p:txBody>
      </p:sp>
      <p:graphicFrame>
        <p:nvGraphicFramePr>
          <p:cNvPr id="11" name="Group 171"/>
          <p:cNvGraphicFramePr>
            <a:graphicFrameLocks/>
          </p:cNvGraphicFramePr>
          <p:nvPr/>
        </p:nvGraphicFramePr>
        <p:xfrm>
          <a:off x="4398963" y="1711325"/>
          <a:ext cx="4673881" cy="4069080"/>
        </p:xfrm>
        <a:graphic>
          <a:graphicData uri="http://schemas.openxmlformats.org/drawingml/2006/table">
            <a:tbl>
              <a:tblPr/>
              <a:tblGrid>
                <a:gridCol w="838441"/>
                <a:gridCol w="1406548"/>
                <a:gridCol w="969721"/>
                <a:gridCol w="785818"/>
                <a:gridCol w="673353"/>
              </a:tblGrid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Source address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Source port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Pro.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1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123.25.0.0/16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*********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TCP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*1**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2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13.24.35.0/24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*********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TCP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***1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3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16.32.223.14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*********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UDP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**1*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4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22.2.3.4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*********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TCP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1***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5</a:t>
                      </a: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22.2.3.4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550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TCP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6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255.2.3.4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*********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ICMP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***1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7</a:t>
                      </a: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13.24.35.0/24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*********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TCP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***1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8</a:t>
                      </a: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168.0.0.0/8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*********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UDP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1***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9</a:t>
                      </a: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192.132.4.0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*********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UDP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**1*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914400" y="1600200"/>
            <a:ext cx="3443288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defRPr/>
            </a:pPr>
            <a:r>
              <a:rPr lang="en-US" kern="0" dirty="0">
                <a:latin typeface="+mn-lt"/>
                <a:cs typeface="+mn-cs"/>
              </a:rPr>
              <a:t>For each source port </a:t>
            </a:r>
            <a:r>
              <a:rPr lang="en-US" i="1" kern="0" dirty="0">
                <a:latin typeface="+mn-lt"/>
                <a:cs typeface="+mn-cs"/>
              </a:rPr>
              <a:t>x </a:t>
            </a:r>
            <a:r>
              <a:rPr lang="en-US" kern="0" dirty="0">
                <a:latin typeface="+mn-lt"/>
                <a:cs typeface="+mn-cs"/>
              </a:rPr>
              <a:t>and range </a:t>
            </a:r>
            <a:r>
              <a:rPr lang="en-US" kern="0" dirty="0" err="1">
                <a:latin typeface="+mn-lt"/>
                <a:cs typeface="+mn-cs"/>
              </a:rPr>
              <a:t>R</a:t>
            </a:r>
            <a:r>
              <a:rPr lang="en-US" kern="0" baseline="-25000" dirty="0" err="1">
                <a:latin typeface="+mn-lt"/>
                <a:cs typeface="+mn-cs"/>
              </a:rPr>
              <a:t>i</a:t>
            </a:r>
            <a:r>
              <a:rPr lang="en-US" kern="0" baseline="-25000" dirty="0">
                <a:latin typeface="+mn-lt"/>
                <a:cs typeface="+mn-cs"/>
              </a:rPr>
              <a:t> </a:t>
            </a:r>
            <a:r>
              <a:rPr lang="en-US" kern="0" dirty="0">
                <a:latin typeface="+mn-lt"/>
                <a:cs typeface="+mn-cs"/>
              </a:rPr>
              <a:t>compute if </a:t>
            </a:r>
            <a:r>
              <a:rPr lang="en-US" kern="0" dirty="0" err="1">
                <a:latin typeface="+mn-lt"/>
                <a:cs typeface="+mn-cs"/>
              </a:rPr>
              <a:t>x</a:t>
            </a:r>
            <a:r>
              <a:rPr lang="en-US" kern="0" dirty="0" err="1">
                <a:latin typeface="+mn-lt"/>
                <a:cs typeface="+mn-cs"/>
                <a:sym typeface="Symbol"/>
              </a:rPr>
              <a:t></a:t>
            </a:r>
            <a:r>
              <a:rPr lang="en-US" kern="0" dirty="0" err="1"/>
              <a:t>R</a:t>
            </a:r>
            <a:r>
              <a:rPr lang="en-US" kern="0" baseline="-25000" dirty="0" err="1"/>
              <a:t>i</a:t>
            </a:r>
            <a:r>
              <a:rPr lang="en-US" kern="0" baseline="-25000" dirty="0"/>
              <a:t> . </a:t>
            </a:r>
            <a:r>
              <a:rPr lang="en-US" kern="0" dirty="0">
                <a:latin typeface="+mn-lt"/>
                <a:cs typeface="+mn-cs"/>
              </a:rPr>
              <a:t>which ranges </a:t>
            </a:r>
            <a:r>
              <a:rPr lang="en-US" kern="0" dirty="0" smtClean="0">
                <a:latin typeface="+mn-lt"/>
                <a:cs typeface="+mn-cs"/>
              </a:rPr>
              <a:t>I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kern="0" dirty="0" smtClean="0">
                <a:latin typeface="+mn-lt"/>
                <a:cs typeface="+mn-cs"/>
                <a:sym typeface="Symbol" pitchFamily="18" charset="2"/>
              </a:rPr>
              <a:t>For x=550, we get</a:t>
            </a:r>
            <a:br>
              <a:rPr lang="en-US" kern="0" dirty="0" smtClean="0">
                <a:latin typeface="+mn-lt"/>
                <a:cs typeface="+mn-cs"/>
                <a:sym typeface="Symbol" pitchFamily="18" charset="2"/>
              </a:rPr>
            </a:br>
            <a:r>
              <a:rPr lang="en-US" kern="0" dirty="0" smtClean="0">
                <a:latin typeface="+mn-lt"/>
                <a:cs typeface="+mn-cs"/>
                <a:sym typeface="Symbol" pitchFamily="18" charset="2"/>
              </a:rPr>
              <a:t>x </a:t>
            </a:r>
            <a:r>
              <a:rPr lang="en-US" kern="0" dirty="0">
                <a:sym typeface="Symbol"/>
              </a:rPr>
              <a:t> </a:t>
            </a:r>
            <a:r>
              <a:rPr lang="en-US" kern="0" dirty="0" smtClean="0"/>
              <a:t>[</a:t>
            </a:r>
            <a:r>
              <a:rPr lang="en-US" kern="0" dirty="0"/>
              <a:t>1,6] ; </a:t>
            </a:r>
            <a:br>
              <a:rPr lang="en-US" kern="0" dirty="0"/>
            </a:br>
            <a:r>
              <a:rPr lang="en-US" kern="0" dirty="0" smtClean="0"/>
              <a:t>x </a:t>
            </a:r>
            <a:r>
              <a:rPr lang="en-US" kern="0" dirty="0">
                <a:sym typeface="Symbol"/>
              </a:rPr>
              <a:t></a:t>
            </a:r>
            <a:r>
              <a:rPr lang="en-US" kern="0" dirty="0" smtClean="0"/>
              <a:t> </a:t>
            </a:r>
            <a:r>
              <a:rPr lang="en-US" kern="0" dirty="0"/>
              <a:t>[1,600] ; </a:t>
            </a:r>
            <a:br>
              <a:rPr lang="en-US" kern="0" dirty="0"/>
            </a:br>
            <a:r>
              <a:rPr lang="en-US" kern="0" dirty="0" smtClean="0"/>
              <a:t>x </a:t>
            </a:r>
            <a:r>
              <a:rPr lang="en-US" kern="0" dirty="0">
                <a:sym typeface="Symbol"/>
              </a:rPr>
              <a:t></a:t>
            </a:r>
            <a:r>
              <a:rPr lang="en-US" kern="0" dirty="0" smtClean="0"/>
              <a:t> [</a:t>
            </a:r>
            <a:r>
              <a:rPr lang="en-US" kern="0" dirty="0"/>
              <a:t>500,600] ; </a:t>
            </a:r>
            <a:br>
              <a:rPr lang="en-US" kern="0" dirty="0"/>
            </a:br>
            <a:r>
              <a:rPr lang="en-US" kern="0" dirty="0" smtClean="0"/>
              <a:t>x </a:t>
            </a:r>
            <a:r>
              <a:rPr lang="en-US" kern="0" dirty="0" smtClean="0">
                <a:sym typeface="Symbol"/>
              </a:rPr>
              <a:t></a:t>
            </a:r>
            <a:r>
              <a:rPr lang="en-US" kern="0" dirty="0" smtClean="0"/>
              <a:t> [</a:t>
            </a:r>
            <a:r>
              <a:rPr lang="en-US" kern="0" dirty="0"/>
              <a:t>1024,2</a:t>
            </a:r>
            <a:r>
              <a:rPr lang="en-US" kern="0" baseline="30000" dirty="0"/>
              <a:t>16</a:t>
            </a:r>
            <a:r>
              <a:rPr lang="en-US" kern="0" dirty="0"/>
              <a:t>-1] 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kern="0" dirty="0" smtClean="0">
                <a:latin typeface="+mn-lt"/>
                <a:cs typeface="+mn-cs"/>
                <a:sym typeface="Symbol" pitchFamily="18" charset="2"/>
              </a:rPr>
              <a:t>Extra Symbols assigned: 0110</a:t>
            </a:r>
            <a:br>
              <a:rPr lang="en-US" kern="0" dirty="0" smtClean="0">
                <a:latin typeface="+mn-lt"/>
                <a:cs typeface="+mn-cs"/>
                <a:sym typeface="Symbol" pitchFamily="18" charset="2"/>
              </a:rPr>
            </a:br>
            <a:endParaRPr lang="en-US" kern="0" dirty="0">
              <a:latin typeface="+mn-lt"/>
              <a:cs typeface="+mn-cs"/>
              <a:sym typeface="Symbol" pitchFamily="18" charset="2"/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kern="0" dirty="0">
              <a:latin typeface="+mn-lt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214942" y="5857892"/>
            <a:ext cx="3929058" cy="500066"/>
            <a:chOff x="5214942" y="5857892"/>
            <a:chExt cx="3929058" cy="500066"/>
          </a:xfrm>
        </p:grpSpPr>
        <p:sp>
          <p:nvSpPr>
            <p:cNvPr id="7" name="Rectangle 6"/>
            <p:cNvSpPr/>
            <p:nvPr/>
          </p:nvSpPr>
          <p:spPr bwMode="auto">
            <a:xfrm>
              <a:off x="6500826" y="5965598"/>
              <a:ext cx="968213" cy="39236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533400" marR="0" indent="-5334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550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8286776" y="5929330"/>
              <a:ext cx="857224" cy="28575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533400" marR="0" indent="-5334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0110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214942" y="5857892"/>
              <a:ext cx="3830582" cy="42862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533400" marR="0" indent="-5334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Char char="n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rot="5400000" flipH="1" flipV="1">
              <a:off x="6429388" y="6072206"/>
              <a:ext cx="428628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 flipH="1" flipV="1">
              <a:off x="7428725" y="6071412"/>
              <a:ext cx="428628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 flipH="1" flipV="1">
              <a:off x="8186407" y="6071412"/>
              <a:ext cx="428628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868C96-6FFF-4D3C-AB49-EC5542421A23}" type="slidenum">
              <a:rPr lang="en-US" smtClean="0">
                <a:latin typeface="Arial" charset="0"/>
                <a:cs typeface="Arial" charset="0"/>
              </a:rPr>
              <a:pPr/>
              <a:t>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 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Packet Classification	 and TCAM devices</a:t>
            </a:r>
          </a:p>
          <a:p>
            <a:pPr eaLnBrk="1" hangingPunct="1"/>
            <a:r>
              <a:rPr lang="en-US" dirty="0" smtClean="0"/>
              <a:t>The range rule representation problem</a:t>
            </a:r>
          </a:p>
          <a:p>
            <a:pPr eaLnBrk="1" hangingPunct="1"/>
            <a:r>
              <a:rPr lang="en-US" dirty="0" smtClean="0"/>
              <a:t>Our solution: Layered Interval Code</a:t>
            </a:r>
          </a:p>
          <a:p>
            <a:pPr eaLnBrk="1" hangingPunct="1"/>
            <a:r>
              <a:rPr lang="en-US" dirty="0" smtClean="0"/>
              <a:t>Conclusions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the Extra Symbols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8AD549-A2A2-4BE0-950C-41842E5F4CBF}" type="slidenum">
              <a:rPr lang="en-US" smtClean="0">
                <a:latin typeface="Arial" charset="0"/>
                <a:cs typeface="Arial" charset="0"/>
              </a:rPr>
              <a:pPr/>
              <a:t>20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7300913" y="714375"/>
            <a:ext cx="8429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33400" indent="-533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solidFill>
                  <a:schemeClr val="hlink"/>
                </a:solidFill>
              </a:rPr>
              <a:t>[Liu]</a:t>
            </a:r>
          </a:p>
        </p:txBody>
      </p:sp>
      <p:graphicFrame>
        <p:nvGraphicFramePr>
          <p:cNvPr id="11" name="Group 171"/>
          <p:cNvGraphicFramePr>
            <a:graphicFrameLocks/>
          </p:cNvGraphicFramePr>
          <p:nvPr/>
        </p:nvGraphicFramePr>
        <p:xfrm>
          <a:off x="4398963" y="1711325"/>
          <a:ext cx="4673881" cy="4069080"/>
        </p:xfrm>
        <a:graphic>
          <a:graphicData uri="http://schemas.openxmlformats.org/drawingml/2006/table">
            <a:tbl>
              <a:tblPr/>
              <a:tblGrid>
                <a:gridCol w="838441"/>
                <a:gridCol w="1406548"/>
                <a:gridCol w="969721"/>
                <a:gridCol w="785818"/>
                <a:gridCol w="673353"/>
              </a:tblGrid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Source address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Source port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Pro.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1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123.25.0.0/16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*********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TCP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*1**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2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13.24.35.0/24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*********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TCP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***1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3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16.32.223.14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*********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UDP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**1*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4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22.2.3.4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*********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TCP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1***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5</a:t>
                      </a: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22.2.3.4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550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TCP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6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255.2.3.4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*********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ICMP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***1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7</a:t>
                      </a: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13.24.35.0/24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*********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TCP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***1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8</a:t>
                      </a: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168.0.0.0/8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*********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UDP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1***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Rule 9</a:t>
                      </a:r>
                    </a:p>
                  </a:txBody>
                  <a:tcPr marL="182880" marR="13716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192.132.4.0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*********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UDP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**1*</a:t>
                      </a:r>
                    </a:p>
                  </a:txBody>
                  <a:tcPr marL="182880" marR="13716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914400" y="1600200"/>
            <a:ext cx="3443286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defRPr/>
            </a:pPr>
            <a:r>
              <a:rPr lang="en-US" kern="0" dirty="0">
                <a:latin typeface="+mn-lt"/>
                <a:cs typeface="+mn-cs"/>
              </a:rPr>
              <a:t>For each source port </a:t>
            </a:r>
            <a:r>
              <a:rPr lang="en-US" i="1" kern="0" dirty="0">
                <a:latin typeface="+mn-lt"/>
                <a:cs typeface="+mn-cs"/>
              </a:rPr>
              <a:t>x </a:t>
            </a:r>
            <a:r>
              <a:rPr lang="en-US" kern="0" dirty="0">
                <a:latin typeface="+mn-lt"/>
                <a:cs typeface="+mn-cs"/>
              </a:rPr>
              <a:t>and range </a:t>
            </a:r>
            <a:r>
              <a:rPr lang="en-US" kern="0" dirty="0" err="1">
                <a:latin typeface="+mn-lt"/>
                <a:cs typeface="+mn-cs"/>
              </a:rPr>
              <a:t>R</a:t>
            </a:r>
            <a:r>
              <a:rPr lang="en-US" kern="0" baseline="-25000" dirty="0" err="1">
                <a:latin typeface="+mn-lt"/>
                <a:cs typeface="+mn-cs"/>
              </a:rPr>
              <a:t>i</a:t>
            </a:r>
            <a:r>
              <a:rPr lang="en-US" kern="0" baseline="-25000" dirty="0">
                <a:latin typeface="+mn-lt"/>
                <a:cs typeface="+mn-cs"/>
              </a:rPr>
              <a:t> </a:t>
            </a:r>
            <a:r>
              <a:rPr lang="en-US" kern="0" dirty="0">
                <a:latin typeface="+mn-lt"/>
                <a:cs typeface="+mn-cs"/>
              </a:rPr>
              <a:t>compute if </a:t>
            </a:r>
            <a:r>
              <a:rPr lang="en-US" kern="0" dirty="0" err="1">
                <a:latin typeface="+mn-lt"/>
                <a:cs typeface="+mn-cs"/>
              </a:rPr>
              <a:t>x</a:t>
            </a:r>
            <a:r>
              <a:rPr lang="en-US" kern="0" dirty="0" err="1">
                <a:latin typeface="+mn-lt"/>
                <a:cs typeface="+mn-cs"/>
                <a:sym typeface="Symbol"/>
              </a:rPr>
              <a:t></a:t>
            </a:r>
            <a:r>
              <a:rPr lang="en-US" kern="0" dirty="0" err="1"/>
              <a:t>R</a:t>
            </a:r>
            <a:r>
              <a:rPr lang="en-US" kern="0" baseline="-25000" dirty="0" err="1"/>
              <a:t>i</a:t>
            </a:r>
            <a:r>
              <a:rPr lang="en-US" kern="0" baseline="-25000" dirty="0"/>
              <a:t> . </a:t>
            </a:r>
            <a:r>
              <a:rPr lang="en-US" kern="0" dirty="0">
                <a:latin typeface="+mn-lt"/>
                <a:cs typeface="+mn-cs"/>
              </a:rPr>
              <a:t>which ranges </a:t>
            </a:r>
            <a:r>
              <a:rPr lang="en-US" kern="0" dirty="0" smtClean="0">
                <a:latin typeface="+mn-lt"/>
                <a:cs typeface="+mn-cs"/>
              </a:rPr>
              <a:t>I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kern="0" dirty="0" smtClean="0">
                <a:latin typeface="+mn-lt"/>
                <a:cs typeface="+mn-cs"/>
                <a:sym typeface="Symbol" pitchFamily="18" charset="2"/>
              </a:rPr>
              <a:t>For x=550, we get</a:t>
            </a:r>
            <a:br>
              <a:rPr lang="en-US" kern="0" dirty="0" smtClean="0">
                <a:latin typeface="+mn-lt"/>
                <a:cs typeface="+mn-cs"/>
                <a:sym typeface="Symbol" pitchFamily="18" charset="2"/>
              </a:rPr>
            </a:br>
            <a:r>
              <a:rPr lang="en-US" kern="0" dirty="0" smtClean="0">
                <a:latin typeface="+mn-lt"/>
                <a:cs typeface="+mn-cs"/>
                <a:sym typeface="Symbol" pitchFamily="18" charset="2"/>
              </a:rPr>
              <a:t>x </a:t>
            </a:r>
            <a:r>
              <a:rPr lang="en-US" kern="0" dirty="0">
                <a:sym typeface="Symbol"/>
              </a:rPr>
              <a:t> </a:t>
            </a:r>
            <a:r>
              <a:rPr lang="en-US" kern="0" dirty="0" smtClean="0"/>
              <a:t>[</a:t>
            </a:r>
            <a:r>
              <a:rPr lang="en-US" kern="0" dirty="0"/>
              <a:t>1,6] ; </a:t>
            </a:r>
            <a:br>
              <a:rPr lang="en-US" kern="0" dirty="0"/>
            </a:br>
            <a:r>
              <a:rPr lang="en-US" kern="0" dirty="0" smtClean="0"/>
              <a:t>x </a:t>
            </a:r>
            <a:r>
              <a:rPr lang="en-US" kern="0" dirty="0">
                <a:sym typeface="Symbol"/>
              </a:rPr>
              <a:t></a:t>
            </a:r>
            <a:r>
              <a:rPr lang="en-US" kern="0" dirty="0" smtClean="0"/>
              <a:t> </a:t>
            </a:r>
            <a:r>
              <a:rPr lang="en-US" kern="0" dirty="0"/>
              <a:t>[1,600] ; </a:t>
            </a:r>
            <a:br>
              <a:rPr lang="en-US" kern="0" dirty="0"/>
            </a:br>
            <a:r>
              <a:rPr lang="en-US" kern="0" dirty="0" smtClean="0"/>
              <a:t>x </a:t>
            </a:r>
            <a:r>
              <a:rPr lang="en-US" kern="0" dirty="0">
                <a:sym typeface="Symbol"/>
              </a:rPr>
              <a:t></a:t>
            </a:r>
            <a:r>
              <a:rPr lang="en-US" kern="0" dirty="0" smtClean="0"/>
              <a:t> [</a:t>
            </a:r>
            <a:r>
              <a:rPr lang="en-US" kern="0" dirty="0"/>
              <a:t>500,600] ; </a:t>
            </a:r>
            <a:br>
              <a:rPr lang="en-US" kern="0" dirty="0"/>
            </a:br>
            <a:r>
              <a:rPr lang="en-US" kern="0" dirty="0" smtClean="0"/>
              <a:t>x </a:t>
            </a:r>
            <a:r>
              <a:rPr lang="en-US" kern="0" dirty="0" smtClean="0">
                <a:sym typeface="Symbol"/>
              </a:rPr>
              <a:t></a:t>
            </a:r>
            <a:r>
              <a:rPr lang="en-US" kern="0" dirty="0" smtClean="0"/>
              <a:t> [</a:t>
            </a:r>
            <a:r>
              <a:rPr lang="en-US" kern="0" dirty="0"/>
              <a:t>1024,2</a:t>
            </a:r>
            <a:r>
              <a:rPr lang="en-US" kern="0" baseline="30000" dirty="0"/>
              <a:t>16</a:t>
            </a:r>
            <a:r>
              <a:rPr lang="en-US" kern="0" dirty="0"/>
              <a:t>-1] 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kern="0" dirty="0" smtClean="0">
                <a:latin typeface="+mn-lt"/>
                <a:cs typeface="+mn-cs"/>
                <a:sym typeface="Symbol" pitchFamily="18" charset="2"/>
              </a:rPr>
              <a:t>Extra Symbols assigned: 0110</a:t>
            </a:r>
          </a:p>
          <a:p>
            <a:pPr marL="342900" indent="-342900">
              <a:lnSpc>
                <a:spcPct val="90000"/>
              </a:lnSpc>
              <a:defRPr/>
            </a:pPr>
            <a:endParaRPr lang="en-US" kern="0" dirty="0" smtClean="0">
              <a:latin typeface="+mn-lt"/>
              <a:cs typeface="+mn-cs"/>
              <a:sym typeface="Symbol" pitchFamily="18" charset="2"/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kern="0" dirty="0">
              <a:latin typeface="+mn-lt"/>
              <a:cs typeface="+mn-cs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5214942" y="5857892"/>
            <a:ext cx="3929058" cy="500066"/>
            <a:chOff x="5214942" y="5857892"/>
            <a:chExt cx="3929058" cy="500066"/>
          </a:xfrm>
        </p:grpSpPr>
        <p:sp>
          <p:nvSpPr>
            <p:cNvPr id="7" name="Rectangle 6"/>
            <p:cNvSpPr/>
            <p:nvPr/>
          </p:nvSpPr>
          <p:spPr bwMode="auto">
            <a:xfrm>
              <a:off x="6500826" y="5965598"/>
              <a:ext cx="968213" cy="39236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533400" marR="0" indent="-5334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550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8286776" y="5929330"/>
              <a:ext cx="857224" cy="28575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533400" marR="0" indent="-5334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0110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214942" y="5857892"/>
              <a:ext cx="3830582" cy="42862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533400" marR="0" indent="-5334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Char char="n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rot="5400000" flipH="1" flipV="1">
              <a:off x="6429388" y="6072206"/>
              <a:ext cx="428628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 flipH="1" flipV="1">
              <a:off x="7428725" y="6071412"/>
              <a:ext cx="428628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 flipH="1" flipV="1">
              <a:off x="8186407" y="6071412"/>
              <a:ext cx="428628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AutoShape 75"/>
          <p:cNvSpPr>
            <a:spLocks noChangeArrowheads="1"/>
          </p:cNvSpPr>
          <p:nvPr/>
        </p:nvSpPr>
        <p:spPr bwMode="auto">
          <a:xfrm>
            <a:off x="1714480" y="5715016"/>
            <a:ext cx="5072098" cy="777911"/>
          </a:xfrm>
          <a:prstGeom prst="wedgeRectCallout">
            <a:avLst>
              <a:gd name="adj1" fmla="val -39323"/>
              <a:gd name="adj2" fmla="val -8822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0" rIns="0"/>
          <a:lstStyle/>
          <a:p>
            <a:pPr marL="274320" lvl="1">
              <a:lnSpc>
                <a:spcPct val="100000"/>
              </a:lnSpc>
              <a:buNone/>
              <a:defRPr/>
            </a:pPr>
            <a:r>
              <a:rPr lang="en-US" sz="2200" kern="0" dirty="0" smtClean="0">
                <a:sym typeface="Symbol" pitchFamily="18" charset="2"/>
              </a:rPr>
              <a:t>Pre-computed and  stored in a SRAM direct-access array of 2</a:t>
            </a:r>
            <a:r>
              <a:rPr lang="en-US" sz="2200" kern="0" baseline="30000" dirty="0" smtClean="0">
                <a:sym typeface="Symbol" pitchFamily="18" charset="2"/>
              </a:rPr>
              <a:t>16</a:t>
            </a:r>
            <a:r>
              <a:rPr lang="en-US" sz="2200" kern="0" baseline="-25000" dirty="0" smtClean="0">
                <a:sym typeface="Symbol" pitchFamily="18" charset="2"/>
              </a:rPr>
              <a:t> </a:t>
            </a:r>
            <a:r>
              <a:rPr lang="en-US" sz="2200" kern="0" dirty="0" smtClean="0">
                <a:sym typeface="Symbol" pitchFamily="18" charset="2"/>
              </a:rPr>
              <a:t>entries</a:t>
            </a:r>
            <a:r>
              <a:rPr lang="en-US" kern="0" baseline="-25000" dirty="0" smtClean="0">
                <a:sym typeface="Symbol" pitchFamily="18" charset="2"/>
              </a:rPr>
              <a:t>.</a:t>
            </a:r>
            <a:r>
              <a:rPr lang="en-US" kern="0" dirty="0" smtClean="0"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F369A3-22AD-4A28-B814-20C6F0C48A39}" type="slidenum">
              <a:rPr lang="en-US" smtClean="0">
                <a:latin typeface="Arial" charset="0"/>
                <a:cs typeface="Arial" charset="0"/>
              </a:rPr>
              <a:pPr/>
              <a:t>21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Flow of information</a:t>
            </a: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2716213" y="4751388"/>
            <a:ext cx="366553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Freeform 5"/>
          <p:cNvSpPr>
            <a:spLocks/>
          </p:cNvSpPr>
          <p:nvPr/>
        </p:nvSpPr>
        <p:spPr bwMode="auto">
          <a:xfrm>
            <a:off x="2716213" y="3206750"/>
            <a:ext cx="3665537" cy="3101975"/>
          </a:xfrm>
          <a:custGeom>
            <a:avLst/>
            <a:gdLst>
              <a:gd name="T0" fmla="*/ 2147483647 w 1590"/>
              <a:gd name="T1" fmla="*/ 2147483647 h 1345"/>
              <a:gd name="T2" fmla="*/ 0 w 1590"/>
              <a:gd name="T3" fmla="*/ 2147483647 h 1345"/>
              <a:gd name="T4" fmla="*/ 0 w 1590"/>
              <a:gd name="T5" fmla="*/ 0 h 1345"/>
              <a:gd name="T6" fmla="*/ 2147483647 w 1590"/>
              <a:gd name="T7" fmla="*/ 0 h 1345"/>
              <a:gd name="T8" fmla="*/ 2147483647 w 1590"/>
              <a:gd name="T9" fmla="*/ 2147483647 h 1345"/>
              <a:gd name="T10" fmla="*/ 2147483647 w 1590"/>
              <a:gd name="T11" fmla="*/ 2147483647 h 13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90"/>
              <a:gd name="T19" fmla="*/ 0 h 1345"/>
              <a:gd name="T20" fmla="*/ 1590 w 1590"/>
              <a:gd name="T21" fmla="*/ 1345 h 13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90" h="1345">
                <a:moveTo>
                  <a:pt x="794" y="1345"/>
                </a:moveTo>
                <a:lnTo>
                  <a:pt x="0" y="1345"/>
                </a:lnTo>
                <a:lnTo>
                  <a:pt x="0" y="0"/>
                </a:lnTo>
                <a:lnTo>
                  <a:pt x="1590" y="0"/>
                </a:lnTo>
                <a:lnTo>
                  <a:pt x="1590" y="1345"/>
                </a:lnTo>
                <a:lnTo>
                  <a:pt x="794" y="1345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2716213" y="5697538"/>
            <a:ext cx="366553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2716213" y="5065713"/>
            <a:ext cx="366553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2716213" y="4433888"/>
            <a:ext cx="366553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2716213" y="3803650"/>
            <a:ext cx="366553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8922" name="Group 10"/>
          <p:cNvGrpSpPr>
            <a:grpSpLocks/>
          </p:cNvGrpSpPr>
          <p:nvPr/>
        </p:nvGrpSpPr>
        <p:grpSpPr bwMode="auto">
          <a:xfrm>
            <a:off x="6381750" y="3294063"/>
            <a:ext cx="844550" cy="107950"/>
            <a:chOff x="4020" y="2075"/>
            <a:chExt cx="532" cy="68"/>
          </a:xfrm>
        </p:grpSpPr>
        <p:sp>
          <p:nvSpPr>
            <p:cNvPr id="38986" name="Freeform 11"/>
            <p:cNvSpPr>
              <a:spLocks/>
            </p:cNvSpPr>
            <p:nvPr/>
          </p:nvSpPr>
          <p:spPr bwMode="auto">
            <a:xfrm>
              <a:off x="4484" y="2075"/>
              <a:ext cx="68" cy="68"/>
            </a:xfrm>
            <a:custGeom>
              <a:avLst/>
              <a:gdLst>
                <a:gd name="T0" fmla="*/ 205 w 47"/>
                <a:gd name="T1" fmla="*/ 100 h 47"/>
                <a:gd name="T2" fmla="*/ 19 w 47"/>
                <a:gd name="T3" fmla="*/ 205 h 47"/>
                <a:gd name="T4" fmla="*/ 0 w 47"/>
                <a:gd name="T5" fmla="*/ 177 h 47"/>
                <a:gd name="T6" fmla="*/ 136 w 47"/>
                <a:gd name="T7" fmla="*/ 100 h 47"/>
                <a:gd name="T8" fmla="*/ 0 w 47"/>
                <a:gd name="T9" fmla="*/ 27 h 47"/>
                <a:gd name="T10" fmla="*/ 19 w 47"/>
                <a:gd name="T11" fmla="*/ 0 h 47"/>
                <a:gd name="T12" fmla="*/ 205 w 47"/>
                <a:gd name="T13" fmla="*/ 10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47"/>
                <a:gd name="T23" fmla="*/ 47 w 47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47">
                  <a:moveTo>
                    <a:pt x="47" y="23"/>
                  </a:moveTo>
                  <a:lnTo>
                    <a:pt x="4" y="47"/>
                  </a:lnTo>
                  <a:lnTo>
                    <a:pt x="0" y="40"/>
                  </a:lnTo>
                  <a:lnTo>
                    <a:pt x="31" y="23"/>
                  </a:lnTo>
                  <a:lnTo>
                    <a:pt x="0" y="6"/>
                  </a:lnTo>
                  <a:lnTo>
                    <a:pt x="4" y="0"/>
                  </a:lnTo>
                  <a:lnTo>
                    <a:pt x="47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7" name="Rectangle 12"/>
            <p:cNvSpPr>
              <a:spLocks noChangeArrowheads="1"/>
            </p:cNvSpPr>
            <p:nvPr/>
          </p:nvSpPr>
          <p:spPr bwMode="auto">
            <a:xfrm>
              <a:off x="4020" y="2105"/>
              <a:ext cx="478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23" name="Line 13"/>
          <p:cNvSpPr>
            <a:spLocks noChangeShapeType="1"/>
          </p:cNvSpPr>
          <p:nvPr/>
        </p:nvSpPr>
        <p:spPr bwMode="auto">
          <a:xfrm>
            <a:off x="7216775" y="3133725"/>
            <a:ext cx="19050" cy="31750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Line 14"/>
          <p:cNvSpPr>
            <a:spLocks noChangeShapeType="1"/>
          </p:cNvSpPr>
          <p:nvPr/>
        </p:nvSpPr>
        <p:spPr bwMode="auto">
          <a:xfrm>
            <a:off x="7793038" y="3575050"/>
            <a:ext cx="0" cy="22923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Line 15"/>
          <p:cNvSpPr>
            <a:spLocks noChangeShapeType="1"/>
          </p:cNvSpPr>
          <p:nvPr/>
        </p:nvSpPr>
        <p:spPr bwMode="auto">
          <a:xfrm>
            <a:off x="7226300" y="3135313"/>
            <a:ext cx="566738" cy="4397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6" name="Line 16"/>
          <p:cNvSpPr>
            <a:spLocks noChangeShapeType="1"/>
          </p:cNvSpPr>
          <p:nvPr/>
        </p:nvSpPr>
        <p:spPr bwMode="auto">
          <a:xfrm flipV="1">
            <a:off x="7226300" y="5867400"/>
            <a:ext cx="566738" cy="4413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Freeform 17"/>
          <p:cNvSpPr>
            <a:spLocks/>
          </p:cNvSpPr>
          <p:nvPr/>
        </p:nvSpPr>
        <p:spPr bwMode="auto">
          <a:xfrm>
            <a:off x="7793038" y="4362450"/>
            <a:ext cx="1200150" cy="425450"/>
          </a:xfrm>
          <a:custGeom>
            <a:avLst/>
            <a:gdLst>
              <a:gd name="T0" fmla="*/ 0 w 520"/>
              <a:gd name="T1" fmla="*/ 2147483647 h 185"/>
              <a:gd name="T2" fmla="*/ 2147483647 w 520"/>
              <a:gd name="T3" fmla="*/ 2147483647 h 185"/>
              <a:gd name="T4" fmla="*/ 2147483647 w 520"/>
              <a:gd name="T5" fmla="*/ 0 h 185"/>
              <a:gd name="T6" fmla="*/ 2147483647 w 520"/>
              <a:gd name="T7" fmla="*/ 2147483647 h 185"/>
              <a:gd name="T8" fmla="*/ 2147483647 w 520"/>
              <a:gd name="T9" fmla="*/ 2147483647 h 185"/>
              <a:gd name="T10" fmla="*/ 2147483647 w 520"/>
              <a:gd name="T11" fmla="*/ 2147483647 h 185"/>
              <a:gd name="T12" fmla="*/ 0 w 520"/>
              <a:gd name="T13" fmla="*/ 2147483647 h 185"/>
              <a:gd name="T14" fmla="*/ 0 w 520"/>
              <a:gd name="T15" fmla="*/ 2147483647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0"/>
              <a:gd name="T25" fmla="*/ 0 h 185"/>
              <a:gd name="T26" fmla="*/ 520 w 520"/>
              <a:gd name="T27" fmla="*/ 185 h 1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0" h="185">
                <a:moveTo>
                  <a:pt x="0" y="46"/>
                </a:moveTo>
                <a:lnTo>
                  <a:pt x="390" y="46"/>
                </a:lnTo>
                <a:lnTo>
                  <a:pt x="390" y="0"/>
                </a:lnTo>
                <a:lnTo>
                  <a:pt x="520" y="92"/>
                </a:lnTo>
                <a:lnTo>
                  <a:pt x="390" y="185"/>
                </a:lnTo>
                <a:lnTo>
                  <a:pt x="390" y="138"/>
                </a:lnTo>
                <a:lnTo>
                  <a:pt x="0" y="138"/>
                </a:lnTo>
                <a:lnTo>
                  <a:pt x="0" y="46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8" name="Line 18"/>
          <p:cNvSpPr>
            <a:spLocks noChangeShapeType="1"/>
          </p:cNvSpPr>
          <p:nvPr/>
        </p:nvSpPr>
        <p:spPr bwMode="auto">
          <a:xfrm>
            <a:off x="2716213" y="4117975"/>
            <a:ext cx="366553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9" name="Line 19"/>
          <p:cNvSpPr>
            <a:spLocks noChangeShapeType="1"/>
          </p:cNvSpPr>
          <p:nvPr/>
        </p:nvSpPr>
        <p:spPr bwMode="auto">
          <a:xfrm>
            <a:off x="2716213" y="6013450"/>
            <a:ext cx="366553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0" name="Line 20"/>
          <p:cNvSpPr>
            <a:spLocks noChangeShapeType="1"/>
          </p:cNvSpPr>
          <p:nvPr/>
        </p:nvSpPr>
        <p:spPr bwMode="auto">
          <a:xfrm>
            <a:off x="2716213" y="5378450"/>
            <a:ext cx="3665537" cy="47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1" name="Line 21"/>
          <p:cNvSpPr>
            <a:spLocks noChangeShapeType="1"/>
          </p:cNvSpPr>
          <p:nvPr/>
        </p:nvSpPr>
        <p:spPr bwMode="auto">
          <a:xfrm>
            <a:off x="2716213" y="3489325"/>
            <a:ext cx="366553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8550" name="Rectangle 22"/>
          <p:cNvSpPr>
            <a:spLocks noChangeArrowheads="1"/>
          </p:cNvSpPr>
          <p:nvPr/>
        </p:nvSpPr>
        <p:spPr bwMode="auto">
          <a:xfrm>
            <a:off x="2700338" y="1976438"/>
            <a:ext cx="3059112" cy="295275"/>
          </a:xfrm>
          <a:prstGeom prst="rect">
            <a:avLst/>
          </a:prstGeom>
          <a:solidFill>
            <a:schemeClr val="accent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700"/>
              <a:t>Packet Header</a:t>
            </a:r>
          </a:p>
        </p:txBody>
      </p:sp>
      <p:sp>
        <p:nvSpPr>
          <p:cNvPr id="278551" name="Rectangle 23"/>
          <p:cNvSpPr>
            <a:spLocks noChangeArrowheads="1"/>
          </p:cNvSpPr>
          <p:nvPr/>
        </p:nvSpPr>
        <p:spPr bwMode="auto">
          <a:xfrm>
            <a:off x="3132138" y="1976438"/>
            <a:ext cx="301625" cy="295275"/>
          </a:xfrm>
          <a:prstGeom prst="rect">
            <a:avLst/>
          </a:prstGeom>
          <a:solidFill>
            <a:srgbClr val="B9D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x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973138" y="1701800"/>
            <a:ext cx="611187" cy="4975225"/>
            <a:chOff x="613" y="1072"/>
            <a:chExt cx="385" cy="3134"/>
          </a:xfrm>
        </p:grpSpPr>
        <p:sp>
          <p:nvSpPr>
            <p:cNvPr id="38970" name="Rectangle 25"/>
            <p:cNvSpPr>
              <a:spLocks noChangeArrowheads="1"/>
            </p:cNvSpPr>
            <p:nvPr/>
          </p:nvSpPr>
          <p:spPr bwMode="auto">
            <a:xfrm>
              <a:off x="616" y="1072"/>
              <a:ext cx="379" cy="313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1" name="Line 26"/>
            <p:cNvSpPr>
              <a:spLocks noChangeShapeType="1"/>
            </p:cNvSpPr>
            <p:nvPr/>
          </p:nvSpPr>
          <p:spPr bwMode="auto">
            <a:xfrm flipH="1">
              <a:off x="613" y="1250"/>
              <a:ext cx="38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2" name="Line 27"/>
            <p:cNvSpPr>
              <a:spLocks noChangeShapeType="1"/>
            </p:cNvSpPr>
            <p:nvPr/>
          </p:nvSpPr>
          <p:spPr bwMode="auto">
            <a:xfrm flipH="1">
              <a:off x="616" y="1449"/>
              <a:ext cx="37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3" name="Line 28"/>
            <p:cNvSpPr>
              <a:spLocks noChangeShapeType="1"/>
            </p:cNvSpPr>
            <p:nvPr/>
          </p:nvSpPr>
          <p:spPr bwMode="auto">
            <a:xfrm flipH="1">
              <a:off x="613" y="1645"/>
              <a:ext cx="38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4" name="Line 29"/>
            <p:cNvSpPr>
              <a:spLocks noChangeShapeType="1"/>
            </p:cNvSpPr>
            <p:nvPr/>
          </p:nvSpPr>
          <p:spPr bwMode="auto">
            <a:xfrm flipH="1">
              <a:off x="613" y="1845"/>
              <a:ext cx="38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5" name="Line 30"/>
            <p:cNvSpPr>
              <a:spLocks noChangeShapeType="1"/>
            </p:cNvSpPr>
            <p:nvPr/>
          </p:nvSpPr>
          <p:spPr bwMode="auto">
            <a:xfrm flipH="1">
              <a:off x="613" y="2046"/>
              <a:ext cx="38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6" name="Line 31"/>
            <p:cNvSpPr>
              <a:spLocks noChangeShapeType="1"/>
            </p:cNvSpPr>
            <p:nvPr/>
          </p:nvSpPr>
          <p:spPr bwMode="auto">
            <a:xfrm flipH="1">
              <a:off x="613" y="2242"/>
              <a:ext cx="38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7" name="Line 32"/>
            <p:cNvSpPr>
              <a:spLocks noChangeShapeType="1"/>
            </p:cNvSpPr>
            <p:nvPr/>
          </p:nvSpPr>
          <p:spPr bwMode="auto">
            <a:xfrm flipH="1">
              <a:off x="613" y="2442"/>
              <a:ext cx="38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8" name="Line 33"/>
            <p:cNvSpPr>
              <a:spLocks noChangeShapeType="1"/>
            </p:cNvSpPr>
            <p:nvPr/>
          </p:nvSpPr>
          <p:spPr bwMode="auto">
            <a:xfrm flipH="1">
              <a:off x="613" y="2640"/>
              <a:ext cx="38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9" name="Line 34"/>
            <p:cNvSpPr>
              <a:spLocks noChangeShapeType="1"/>
            </p:cNvSpPr>
            <p:nvPr/>
          </p:nvSpPr>
          <p:spPr bwMode="auto">
            <a:xfrm flipH="1">
              <a:off x="613" y="2839"/>
              <a:ext cx="38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0" name="Line 35"/>
            <p:cNvSpPr>
              <a:spLocks noChangeShapeType="1"/>
            </p:cNvSpPr>
            <p:nvPr/>
          </p:nvSpPr>
          <p:spPr bwMode="auto">
            <a:xfrm flipH="1">
              <a:off x="613" y="3212"/>
              <a:ext cx="38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1" name="Line 36"/>
            <p:cNvSpPr>
              <a:spLocks noChangeShapeType="1"/>
            </p:cNvSpPr>
            <p:nvPr/>
          </p:nvSpPr>
          <p:spPr bwMode="auto">
            <a:xfrm flipH="1">
              <a:off x="613" y="3400"/>
              <a:ext cx="38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2" name="Line 37"/>
            <p:cNvSpPr>
              <a:spLocks noChangeShapeType="1"/>
            </p:cNvSpPr>
            <p:nvPr/>
          </p:nvSpPr>
          <p:spPr bwMode="auto">
            <a:xfrm flipH="1">
              <a:off x="613" y="3607"/>
              <a:ext cx="38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3" name="Line 38"/>
            <p:cNvSpPr>
              <a:spLocks noChangeShapeType="1"/>
            </p:cNvSpPr>
            <p:nvPr/>
          </p:nvSpPr>
          <p:spPr bwMode="auto">
            <a:xfrm flipH="1">
              <a:off x="613" y="3804"/>
              <a:ext cx="38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4" name="Line 39"/>
            <p:cNvSpPr>
              <a:spLocks noChangeShapeType="1"/>
            </p:cNvSpPr>
            <p:nvPr/>
          </p:nvSpPr>
          <p:spPr bwMode="auto">
            <a:xfrm flipH="1">
              <a:off x="613" y="4007"/>
              <a:ext cx="38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5" name="Line 40"/>
            <p:cNvSpPr>
              <a:spLocks noChangeShapeType="1"/>
            </p:cNvSpPr>
            <p:nvPr/>
          </p:nvSpPr>
          <p:spPr bwMode="auto">
            <a:xfrm flipH="1">
              <a:off x="613" y="3023"/>
              <a:ext cx="38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8569" name="Rectangle 41"/>
          <p:cNvSpPr>
            <a:spLocks noChangeArrowheads="1"/>
          </p:cNvSpPr>
          <p:nvPr/>
        </p:nvSpPr>
        <p:spPr bwMode="auto">
          <a:xfrm>
            <a:off x="977900" y="3252788"/>
            <a:ext cx="606425" cy="303212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 i="1"/>
          </a:p>
        </p:txBody>
      </p:sp>
      <p:grpSp>
        <p:nvGrpSpPr>
          <p:cNvPr id="38936" name="Group 42"/>
          <p:cNvGrpSpPr>
            <a:grpSpLocks/>
          </p:cNvGrpSpPr>
          <p:nvPr/>
        </p:nvGrpSpPr>
        <p:grpSpPr bwMode="auto">
          <a:xfrm>
            <a:off x="6381750" y="3603625"/>
            <a:ext cx="844550" cy="107950"/>
            <a:chOff x="4020" y="2075"/>
            <a:chExt cx="532" cy="68"/>
          </a:xfrm>
        </p:grpSpPr>
        <p:sp>
          <p:nvSpPr>
            <p:cNvPr id="38968" name="Freeform 43"/>
            <p:cNvSpPr>
              <a:spLocks/>
            </p:cNvSpPr>
            <p:nvPr/>
          </p:nvSpPr>
          <p:spPr bwMode="auto">
            <a:xfrm>
              <a:off x="4484" y="2075"/>
              <a:ext cx="68" cy="68"/>
            </a:xfrm>
            <a:custGeom>
              <a:avLst/>
              <a:gdLst>
                <a:gd name="T0" fmla="*/ 205 w 47"/>
                <a:gd name="T1" fmla="*/ 100 h 47"/>
                <a:gd name="T2" fmla="*/ 19 w 47"/>
                <a:gd name="T3" fmla="*/ 205 h 47"/>
                <a:gd name="T4" fmla="*/ 0 w 47"/>
                <a:gd name="T5" fmla="*/ 177 h 47"/>
                <a:gd name="T6" fmla="*/ 136 w 47"/>
                <a:gd name="T7" fmla="*/ 100 h 47"/>
                <a:gd name="T8" fmla="*/ 0 w 47"/>
                <a:gd name="T9" fmla="*/ 27 h 47"/>
                <a:gd name="T10" fmla="*/ 19 w 47"/>
                <a:gd name="T11" fmla="*/ 0 h 47"/>
                <a:gd name="T12" fmla="*/ 205 w 47"/>
                <a:gd name="T13" fmla="*/ 10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47"/>
                <a:gd name="T23" fmla="*/ 47 w 47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47">
                  <a:moveTo>
                    <a:pt x="47" y="23"/>
                  </a:moveTo>
                  <a:lnTo>
                    <a:pt x="4" y="47"/>
                  </a:lnTo>
                  <a:lnTo>
                    <a:pt x="0" y="40"/>
                  </a:lnTo>
                  <a:lnTo>
                    <a:pt x="31" y="23"/>
                  </a:lnTo>
                  <a:lnTo>
                    <a:pt x="0" y="6"/>
                  </a:lnTo>
                  <a:lnTo>
                    <a:pt x="4" y="0"/>
                  </a:lnTo>
                  <a:lnTo>
                    <a:pt x="47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9" name="Rectangle 44"/>
            <p:cNvSpPr>
              <a:spLocks noChangeArrowheads="1"/>
            </p:cNvSpPr>
            <p:nvPr/>
          </p:nvSpPr>
          <p:spPr bwMode="auto">
            <a:xfrm>
              <a:off x="4020" y="2105"/>
              <a:ext cx="478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37" name="Group 45"/>
          <p:cNvGrpSpPr>
            <a:grpSpLocks/>
          </p:cNvGrpSpPr>
          <p:nvPr/>
        </p:nvGrpSpPr>
        <p:grpSpPr bwMode="auto">
          <a:xfrm>
            <a:off x="6381750" y="3914775"/>
            <a:ext cx="844550" cy="107950"/>
            <a:chOff x="4020" y="2075"/>
            <a:chExt cx="532" cy="68"/>
          </a:xfrm>
        </p:grpSpPr>
        <p:sp>
          <p:nvSpPr>
            <p:cNvPr id="38966" name="Freeform 46"/>
            <p:cNvSpPr>
              <a:spLocks/>
            </p:cNvSpPr>
            <p:nvPr/>
          </p:nvSpPr>
          <p:spPr bwMode="auto">
            <a:xfrm>
              <a:off x="4484" y="2075"/>
              <a:ext cx="68" cy="68"/>
            </a:xfrm>
            <a:custGeom>
              <a:avLst/>
              <a:gdLst>
                <a:gd name="T0" fmla="*/ 205 w 47"/>
                <a:gd name="T1" fmla="*/ 100 h 47"/>
                <a:gd name="T2" fmla="*/ 19 w 47"/>
                <a:gd name="T3" fmla="*/ 205 h 47"/>
                <a:gd name="T4" fmla="*/ 0 w 47"/>
                <a:gd name="T5" fmla="*/ 177 h 47"/>
                <a:gd name="T6" fmla="*/ 136 w 47"/>
                <a:gd name="T7" fmla="*/ 100 h 47"/>
                <a:gd name="T8" fmla="*/ 0 w 47"/>
                <a:gd name="T9" fmla="*/ 27 h 47"/>
                <a:gd name="T10" fmla="*/ 19 w 47"/>
                <a:gd name="T11" fmla="*/ 0 h 47"/>
                <a:gd name="T12" fmla="*/ 205 w 47"/>
                <a:gd name="T13" fmla="*/ 10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47"/>
                <a:gd name="T23" fmla="*/ 47 w 47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47">
                  <a:moveTo>
                    <a:pt x="47" y="23"/>
                  </a:moveTo>
                  <a:lnTo>
                    <a:pt x="4" y="47"/>
                  </a:lnTo>
                  <a:lnTo>
                    <a:pt x="0" y="40"/>
                  </a:lnTo>
                  <a:lnTo>
                    <a:pt x="31" y="23"/>
                  </a:lnTo>
                  <a:lnTo>
                    <a:pt x="0" y="6"/>
                  </a:lnTo>
                  <a:lnTo>
                    <a:pt x="4" y="0"/>
                  </a:lnTo>
                  <a:lnTo>
                    <a:pt x="47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7" name="Rectangle 47"/>
            <p:cNvSpPr>
              <a:spLocks noChangeArrowheads="1"/>
            </p:cNvSpPr>
            <p:nvPr/>
          </p:nvSpPr>
          <p:spPr bwMode="auto">
            <a:xfrm>
              <a:off x="4020" y="2105"/>
              <a:ext cx="478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38" name="Group 48"/>
          <p:cNvGrpSpPr>
            <a:grpSpLocks/>
          </p:cNvGrpSpPr>
          <p:nvPr/>
        </p:nvGrpSpPr>
        <p:grpSpPr bwMode="auto">
          <a:xfrm>
            <a:off x="6381750" y="4225925"/>
            <a:ext cx="844550" cy="107950"/>
            <a:chOff x="4020" y="2075"/>
            <a:chExt cx="532" cy="68"/>
          </a:xfrm>
        </p:grpSpPr>
        <p:sp>
          <p:nvSpPr>
            <p:cNvPr id="38964" name="Freeform 49"/>
            <p:cNvSpPr>
              <a:spLocks/>
            </p:cNvSpPr>
            <p:nvPr/>
          </p:nvSpPr>
          <p:spPr bwMode="auto">
            <a:xfrm>
              <a:off x="4484" y="2075"/>
              <a:ext cx="68" cy="68"/>
            </a:xfrm>
            <a:custGeom>
              <a:avLst/>
              <a:gdLst>
                <a:gd name="T0" fmla="*/ 205 w 47"/>
                <a:gd name="T1" fmla="*/ 100 h 47"/>
                <a:gd name="T2" fmla="*/ 19 w 47"/>
                <a:gd name="T3" fmla="*/ 205 h 47"/>
                <a:gd name="T4" fmla="*/ 0 w 47"/>
                <a:gd name="T5" fmla="*/ 177 h 47"/>
                <a:gd name="T6" fmla="*/ 136 w 47"/>
                <a:gd name="T7" fmla="*/ 100 h 47"/>
                <a:gd name="T8" fmla="*/ 0 w 47"/>
                <a:gd name="T9" fmla="*/ 27 h 47"/>
                <a:gd name="T10" fmla="*/ 19 w 47"/>
                <a:gd name="T11" fmla="*/ 0 h 47"/>
                <a:gd name="T12" fmla="*/ 205 w 47"/>
                <a:gd name="T13" fmla="*/ 10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47"/>
                <a:gd name="T23" fmla="*/ 47 w 47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47">
                  <a:moveTo>
                    <a:pt x="47" y="23"/>
                  </a:moveTo>
                  <a:lnTo>
                    <a:pt x="4" y="47"/>
                  </a:lnTo>
                  <a:lnTo>
                    <a:pt x="0" y="40"/>
                  </a:lnTo>
                  <a:lnTo>
                    <a:pt x="31" y="23"/>
                  </a:lnTo>
                  <a:lnTo>
                    <a:pt x="0" y="6"/>
                  </a:lnTo>
                  <a:lnTo>
                    <a:pt x="4" y="0"/>
                  </a:lnTo>
                  <a:lnTo>
                    <a:pt x="47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5" name="Rectangle 50"/>
            <p:cNvSpPr>
              <a:spLocks noChangeArrowheads="1"/>
            </p:cNvSpPr>
            <p:nvPr/>
          </p:nvSpPr>
          <p:spPr bwMode="auto">
            <a:xfrm>
              <a:off x="4020" y="2105"/>
              <a:ext cx="478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8579" name="Freeform 51"/>
          <p:cNvSpPr>
            <a:spLocks/>
          </p:cNvSpPr>
          <p:nvPr/>
        </p:nvSpPr>
        <p:spPr bwMode="auto">
          <a:xfrm>
            <a:off x="7118350" y="4537075"/>
            <a:ext cx="107950" cy="107950"/>
          </a:xfrm>
          <a:custGeom>
            <a:avLst/>
            <a:gdLst>
              <a:gd name="T0" fmla="*/ 2147483647 w 47"/>
              <a:gd name="T1" fmla="*/ 2147483647 h 47"/>
              <a:gd name="T2" fmla="*/ 2147483647 w 47"/>
              <a:gd name="T3" fmla="*/ 2147483647 h 47"/>
              <a:gd name="T4" fmla="*/ 0 w 47"/>
              <a:gd name="T5" fmla="*/ 2147483647 h 47"/>
              <a:gd name="T6" fmla="*/ 2147483647 w 47"/>
              <a:gd name="T7" fmla="*/ 2147483647 h 47"/>
              <a:gd name="T8" fmla="*/ 0 w 47"/>
              <a:gd name="T9" fmla="*/ 2147483647 h 47"/>
              <a:gd name="T10" fmla="*/ 2147483647 w 47"/>
              <a:gd name="T11" fmla="*/ 0 h 47"/>
              <a:gd name="T12" fmla="*/ 2147483647 w 47"/>
              <a:gd name="T13" fmla="*/ 2147483647 h 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"/>
              <a:gd name="T22" fmla="*/ 0 h 47"/>
              <a:gd name="T23" fmla="*/ 47 w 47"/>
              <a:gd name="T24" fmla="*/ 47 h 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" h="47">
                <a:moveTo>
                  <a:pt x="47" y="23"/>
                </a:moveTo>
                <a:lnTo>
                  <a:pt x="4" y="47"/>
                </a:lnTo>
                <a:lnTo>
                  <a:pt x="0" y="40"/>
                </a:lnTo>
                <a:lnTo>
                  <a:pt x="31" y="23"/>
                </a:lnTo>
                <a:lnTo>
                  <a:pt x="0" y="6"/>
                </a:lnTo>
                <a:lnTo>
                  <a:pt x="4" y="0"/>
                </a:lnTo>
                <a:lnTo>
                  <a:pt x="47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8580" name="Rectangle 52"/>
          <p:cNvSpPr>
            <a:spLocks noChangeArrowheads="1"/>
          </p:cNvSpPr>
          <p:nvPr/>
        </p:nvSpPr>
        <p:spPr bwMode="auto">
          <a:xfrm>
            <a:off x="6381750" y="4584700"/>
            <a:ext cx="7588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8941" name="Group 53"/>
          <p:cNvGrpSpPr>
            <a:grpSpLocks/>
          </p:cNvGrpSpPr>
          <p:nvPr/>
        </p:nvGrpSpPr>
        <p:grpSpPr bwMode="auto">
          <a:xfrm>
            <a:off x="6381750" y="4848225"/>
            <a:ext cx="844550" cy="107950"/>
            <a:chOff x="4020" y="2075"/>
            <a:chExt cx="532" cy="68"/>
          </a:xfrm>
        </p:grpSpPr>
        <p:sp>
          <p:nvSpPr>
            <p:cNvPr id="38962" name="Freeform 54"/>
            <p:cNvSpPr>
              <a:spLocks/>
            </p:cNvSpPr>
            <p:nvPr/>
          </p:nvSpPr>
          <p:spPr bwMode="auto">
            <a:xfrm>
              <a:off x="4484" y="2075"/>
              <a:ext cx="68" cy="68"/>
            </a:xfrm>
            <a:custGeom>
              <a:avLst/>
              <a:gdLst>
                <a:gd name="T0" fmla="*/ 205 w 47"/>
                <a:gd name="T1" fmla="*/ 100 h 47"/>
                <a:gd name="T2" fmla="*/ 19 w 47"/>
                <a:gd name="T3" fmla="*/ 205 h 47"/>
                <a:gd name="T4" fmla="*/ 0 w 47"/>
                <a:gd name="T5" fmla="*/ 177 h 47"/>
                <a:gd name="T6" fmla="*/ 136 w 47"/>
                <a:gd name="T7" fmla="*/ 100 h 47"/>
                <a:gd name="T8" fmla="*/ 0 w 47"/>
                <a:gd name="T9" fmla="*/ 27 h 47"/>
                <a:gd name="T10" fmla="*/ 19 w 47"/>
                <a:gd name="T11" fmla="*/ 0 h 47"/>
                <a:gd name="T12" fmla="*/ 205 w 47"/>
                <a:gd name="T13" fmla="*/ 10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47"/>
                <a:gd name="T23" fmla="*/ 47 w 47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47">
                  <a:moveTo>
                    <a:pt x="47" y="23"/>
                  </a:moveTo>
                  <a:lnTo>
                    <a:pt x="4" y="47"/>
                  </a:lnTo>
                  <a:lnTo>
                    <a:pt x="0" y="40"/>
                  </a:lnTo>
                  <a:lnTo>
                    <a:pt x="31" y="23"/>
                  </a:lnTo>
                  <a:lnTo>
                    <a:pt x="0" y="6"/>
                  </a:lnTo>
                  <a:lnTo>
                    <a:pt x="4" y="0"/>
                  </a:lnTo>
                  <a:lnTo>
                    <a:pt x="47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3" name="Rectangle 55"/>
            <p:cNvSpPr>
              <a:spLocks noChangeArrowheads="1"/>
            </p:cNvSpPr>
            <p:nvPr/>
          </p:nvSpPr>
          <p:spPr bwMode="auto">
            <a:xfrm>
              <a:off x="4020" y="2105"/>
              <a:ext cx="478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42" name="Group 56"/>
          <p:cNvGrpSpPr>
            <a:grpSpLocks/>
          </p:cNvGrpSpPr>
          <p:nvPr/>
        </p:nvGrpSpPr>
        <p:grpSpPr bwMode="auto">
          <a:xfrm>
            <a:off x="6381750" y="5159375"/>
            <a:ext cx="844550" cy="107950"/>
            <a:chOff x="4020" y="2075"/>
            <a:chExt cx="532" cy="68"/>
          </a:xfrm>
        </p:grpSpPr>
        <p:sp>
          <p:nvSpPr>
            <p:cNvPr id="38960" name="Freeform 57"/>
            <p:cNvSpPr>
              <a:spLocks/>
            </p:cNvSpPr>
            <p:nvPr/>
          </p:nvSpPr>
          <p:spPr bwMode="auto">
            <a:xfrm>
              <a:off x="4484" y="2075"/>
              <a:ext cx="68" cy="68"/>
            </a:xfrm>
            <a:custGeom>
              <a:avLst/>
              <a:gdLst>
                <a:gd name="T0" fmla="*/ 205 w 47"/>
                <a:gd name="T1" fmla="*/ 100 h 47"/>
                <a:gd name="T2" fmla="*/ 19 w 47"/>
                <a:gd name="T3" fmla="*/ 205 h 47"/>
                <a:gd name="T4" fmla="*/ 0 w 47"/>
                <a:gd name="T5" fmla="*/ 177 h 47"/>
                <a:gd name="T6" fmla="*/ 136 w 47"/>
                <a:gd name="T7" fmla="*/ 100 h 47"/>
                <a:gd name="T8" fmla="*/ 0 w 47"/>
                <a:gd name="T9" fmla="*/ 27 h 47"/>
                <a:gd name="T10" fmla="*/ 19 w 47"/>
                <a:gd name="T11" fmla="*/ 0 h 47"/>
                <a:gd name="T12" fmla="*/ 205 w 47"/>
                <a:gd name="T13" fmla="*/ 10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47"/>
                <a:gd name="T23" fmla="*/ 47 w 47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47">
                  <a:moveTo>
                    <a:pt x="47" y="23"/>
                  </a:moveTo>
                  <a:lnTo>
                    <a:pt x="4" y="47"/>
                  </a:lnTo>
                  <a:lnTo>
                    <a:pt x="0" y="40"/>
                  </a:lnTo>
                  <a:lnTo>
                    <a:pt x="31" y="23"/>
                  </a:lnTo>
                  <a:lnTo>
                    <a:pt x="0" y="6"/>
                  </a:lnTo>
                  <a:lnTo>
                    <a:pt x="4" y="0"/>
                  </a:lnTo>
                  <a:lnTo>
                    <a:pt x="47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1" name="Rectangle 58"/>
            <p:cNvSpPr>
              <a:spLocks noChangeArrowheads="1"/>
            </p:cNvSpPr>
            <p:nvPr/>
          </p:nvSpPr>
          <p:spPr bwMode="auto">
            <a:xfrm>
              <a:off x="4020" y="2105"/>
              <a:ext cx="478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43" name="Group 59"/>
          <p:cNvGrpSpPr>
            <a:grpSpLocks/>
          </p:cNvGrpSpPr>
          <p:nvPr/>
        </p:nvGrpSpPr>
        <p:grpSpPr bwMode="auto">
          <a:xfrm>
            <a:off x="6381750" y="6092825"/>
            <a:ext cx="844550" cy="107950"/>
            <a:chOff x="4020" y="2075"/>
            <a:chExt cx="532" cy="68"/>
          </a:xfrm>
        </p:grpSpPr>
        <p:sp>
          <p:nvSpPr>
            <p:cNvPr id="38958" name="Freeform 60"/>
            <p:cNvSpPr>
              <a:spLocks/>
            </p:cNvSpPr>
            <p:nvPr/>
          </p:nvSpPr>
          <p:spPr bwMode="auto">
            <a:xfrm>
              <a:off x="4484" y="2075"/>
              <a:ext cx="68" cy="68"/>
            </a:xfrm>
            <a:custGeom>
              <a:avLst/>
              <a:gdLst>
                <a:gd name="T0" fmla="*/ 205 w 47"/>
                <a:gd name="T1" fmla="*/ 100 h 47"/>
                <a:gd name="T2" fmla="*/ 19 w 47"/>
                <a:gd name="T3" fmla="*/ 205 h 47"/>
                <a:gd name="T4" fmla="*/ 0 w 47"/>
                <a:gd name="T5" fmla="*/ 177 h 47"/>
                <a:gd name="T6" fmla="*/ 136 w 47"/>
                <a:gd name="T7" fmla="*/ 100 h 47"/>
                <a:gd name="T8" fmla="*/ 0 w 47"/>
                <a:gd name="T9" fmla="*/ 27 h 47"/>
                <a:gd name="T10" fmla="*/ 19 w 47"/>
                <a:gd name="T11" fmla="*/ 0 h 47"/>
                <a:gd name="T12" fmla="*/ 205 w 47"/>
                <a:gd name="T13" fmla="*/ 10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47"/>
                <a:gd name="T23" fmla="*/ 47 w 47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47">
                  <a:moveTo>
                    <a:pt x="47" y="23"/>
                  </a:moveTo>
                  <a:lnTo>
                    <a:pt x="4" y="47"/>
                  </a:lnTo>
                  <a:lnTo>
                    <a:pt x="0" y="40"/>
                  </a:lnTo>
                  <a:lnTo>
                    <a:pt x="31" y="23"/>
                  </a:lnTo>
                  <a:lnTo>
                    <a:pt x="0" y="6"/>
                  </a:lnTo>
                  <a:lnTo>
                    <a:pt x="4" y="0"/>
                  </a:lnTo>
                  <a:lnTo>
                    <a:pt x="47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9" name="Rectangle 61"/>
            <p:cNvSpPr>
              <a:spLocks noChangeArrowheads="1"/>
            </p:cNvSpPr>
            <p:nvPr/>
          </p:nvSpPr>
          <p:spPr bwMode="auto">
            <a:xfrm>
              <a:off x="4020" y="2105"/>
              <a:ext cx="478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44" name="Group 62"/>
          <p:cNvGrpSpPr>
            <a:grpSpLocks/>
          </p:cNvGrpSpPr>
          <p:nvPr/>
        </p:nvGrpSpPr>
        <p:grpSpPr bwMode="auto">
          <a:xfrm>
            <a:off x="6381750" y="5470525"/>
            <a:ext cx="844550" cy="107950"/>
            <a:chOff x="4020" y="2075"/>
            <a:chExt cx="532" cy="68"/>
          </a:xfrm>
        </p:grpSpPr>
        <p:sp>
          <p:nvSpPr>
            <p:cNvPr id="38956" name="Freeform 63"/>
            <p:cNvSpPr>
              <a:spLocks/>
            </p:cNvSpPr>
            <p:nvPr/>
          </p:nvSpPr>
          <p:spPr bwMode="auto">
            <a:xfrm>
              <a:off x="4484" y="2075"/>
              <a:ext cx="68" cy="68"/>
            </a:xfrm>
            <a:custGeom>
              <a:avLst/>
              <a:gdLst>
                <a:gd name="T0" fmla="*/ 205 w 47"/>
                <a:gd name="T1" fmla="*/ 100 h 47"/>
                <a:gd name="T2" fmla="*/ 19 w 47"/>
                <a:gd name="T3" fmla="*/ 205 h 47"/>
                <a:gd name="T4" fmla="*/ 0 w 47"/>
                <a:gd name="T5" fmla="*/ 177 h 47"/>
                <a:gd name="T6" fmla="*/ 136 w 47"/>
                <a:gd name="T7" fmla="*/ 100 h 47"/>
                <a:gd name="T8" fmla="*/ 0 w 47"/>
                <a:gd name="T9" fmla="*/ 27 h 47"/>
                <a:gd name="T10" fmla="*/ 19 w 47"/>
                <a:gd name="T11" fmla="*/ 0 h 47"/>
                <a:gd name="T12" fmla="*/ 205 w 47"/>
                <a:gd name="T13" fmla="*/ 10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47"/>
                <a:gd name="T23" fmla="*/ 47 w 47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47">
                  <a:moveTo>
                    <a:pt x="47" y="23"/>
                  </a:moveTo>
                  <a:lnTo>
                    <a:pt x="4" y="47"/>
                  </a:lnTo>
                  <a:lnTo>
                    <a:pt x="0" y="40"/>
                  </a:lnTo>
                  <a:lnTo>
                    <a:pt x="31" y="23"/>
                  </a:lnTo>
                  <a:lnTo>
                    <a:pt x="0" y="6"/>
                  </a:lnTo>
                  <a:lnTo>
                    <a:pt x="4" y="0"/>
                  </a:lnTo>
                  <a:lnTo>
                    <a:pt x="47" y="23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7" name="Rectangle 64"/>
            <p:cNvSpPr>
              <a:spLocks noChangeArrowheads="1"/>
            </p:cNvSpPr>
            <p:nvPr/>
          </p:nvSpPr>
          <p:spPr bwMode="auto">
            <a:xfrm>
              <a:off x="4020" y="2105"/>
              <a:ext cx="478" cy="6"/>
            </a:xfrm>
            <a:prstGeom prst="rect">
              <a:avLst/>
            </a:prstGeom>
            <a:solidFill>
              <a:srgbClr val="000000"/>
            </a:solidFill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45" name="Group 65"/>
          <p:cNvGrpSpPr>
            <a:grpSpLocks/>
          </p:cNvGrpSpPr>
          <p:nvPr/>
        </p:nvGrpSpPr>
        <p:grpSpPr bwMode="auto">
          <a:xfrm>
            <a:off x="6381750" y="5781675"/>
            <a:ext cx="844550" cy="107950"/>
            <a:chOff x="4020" y="2075"/>
            <a:chExt cx="532" cy="68"/>
          </a:xfrm>
        </p:grpSpPr>
        <p:sp>
          <p:nvSpPr>
            <p:cNvPr id="38954" name="Freeform 66"/>
            <p:cNvSpPr>
              <a:spLocks/>
            </p:cNvSpPr>
            <p:nvPr/>
          </p:nvSpPr>
          <p:spPr bwMode="auto">
            <a:xfrm>
              <a:off x="4484" y="2075"/>
              <a:ext cx="68" cy="68"/>
            </a:xfrm>
            <a:custGeom>
              <a:avLst/>
              <a:gdLst>
                <a:gd name="T0" fmla="*/ 205 w 47"/>
                <a:gd name="T1" fmla="*/ 100 h 47"/>
                <a:gd name="T2" fmla="*/ 19 w 47"/>
                <a:gd name="T3" fmla="*/ 205 h 47"/>
                <a:gd name="T4" fmla="*/ 0 w 47"/>
                <a:gd name="T5" fmla="*/ 177 h 47"/>
                <a:gd name="T6" fmla="*/ 136 w 47"/>
                <a:gd name="T7" fmla="*/ 100 h 47"/>
                <a:gd name="T8" fmla="*/ 0 w 47"/>
                <a:gd name="T9" fmla="*/ 27 h 47"/>
                <a:gd name="T10" fmla="*/ 19 w 47"/>
                <a:gd name="T11" fmla="*/ 0 h 47"/>
                <a:gd name="T12" fmla="*/ 205 w 47"/>
                <a:gd name="T13" fmla="*/ 10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47"/>
                <a:gd name="T23" fmla="*/ 47 w 47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47">
                  <a:moveTo>
                    <a:pt x="47" y="23"/>
                  </a:moveTo>
                  <a:lnTo>
                    <a:pt x="4" y="47"/>
                  </a:lnTo>
                  <a:lnTo>
                    <a:pt x="0" y="40"/>
                  </a:lnTo>
                  <a:lnTo>
                    <a:pt x="31" y="23"/>
                  </a:lnTo>
                  <a:lnTo>
                    <a:pt x="0" y="6"/>
                  </a:lnTo>
                  <a:lnTo>
                    <a:pt x="4" y="0"/>
                  </a:lnTo>
                  <a:lnTo>
                    <a:pt x="47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5" name="Rectangle 67"/>
            <p:cNvSpPr>
              <a:spLocks noChangeArrowheads="1"/>
            </p:cNvSpPr>
            <p:nvPr/>
          </p:nvSpPr>
          <p:spPr bwMode="auto">
            <a:xfrm>
              <a:off x="4020" y="2105"/>
              <a:ext cx="478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68"/>
          <p:cNvGrpSpPr>
            <a:grpSpLocks/>
          </p:cNvGrpSpPr>
          <p:nvPr/>
        </p:nvGrpSpPr>
        <p:grpSpPr bwMode="auto">
          <a:xfrm>
            <a:off x="395288" y="1349375"/>
            <a:ext cx="1268412" cy="5319713"/>
            <a:chOff x="249" y="850"/>
            <a:chExt cx="799" cy="3351"/>
          </a:xfrm>
        </p:grpSpPr>
        <p:sp>
          <p:nvSpPr>
            <p:cNvPr id="38951" name="Text Box 69"/>
            <p:cNvSpPr txBox="1">
              <a:spLocks noChangeArrowheads="1"/>
            </p:cNvSpPr>
            <p:nvPr/>
          </p:nvSpPr>
          <p:spPr bwMode="auto">
            <a:xfrm>
              <a:off x="563" y="850"/>
              <a:ext cx="485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SRAM</a:t>
              </a:r>
            </a:p>
          </p:txBody>
        </p:sp>
        <p:sp>
          <p:nvSpPr>
            <p:cNvPr id="38952" name="Text Box 70"/>
            <p:cNvSpPr txBox="1">
              <a:spLocks noChangeArrowheads="1"/>
            </p:cNvSpPr>
            <p:nvPr/>
          </p:nvSpPr>
          <p:spPr bwMode="auto">
            <a:xfrm>
              <a:off x="461" y="1071"/>
              <a:ext cx="18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0</a:t>
              </a:r>
            </a:p>
          </p:txBody>
        </p:sp>
        <p:sp>
          <p:nvSpPr>
            <p:cNvPr id="38953" name="Text Box 71"/>
            <p:cNvSpPr txBox="1">
              <a:spLocks noChangeArrowheads="1"/>
            </p:cNvSpPr>
            <p:nvPr/>
          </p:nvSpPr>
          <p:spPr bwMode="auto">
            <a:xfrm>
              <a:off x="249" y="3989"/>
              <a:ext cx="399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2</a:t>
              </a:r>
              <a:r>
                <a:rPr lang="en-US" sz="1600" baseline="30000"/>
                <a:t>16</a:t>
              </a:r>
              <a:r>
                <a:rPr lang="en-US" sz="1600"/>
                <a:t>-1</a:t>
              </a:r>
            </a:p>
          </p:txBody>
        </p:sp>
      </p:grpSp>
      <p:sp>
        <p:nvSpPr>
          <p:cNvPr id="278600" name="Text Box 72"/>
          <p:cNvSpPr txBox="1">
            <a:spLocks noChangeArrowheads="1"/>
          </p:cNvSpPr>
          <p:nvPr/>
        </p:nvSpPr>
        <p:spPr bwMode="auto">
          <a:xfrm>
            <a:off x="755650" y="3236913"/>
            <a:ext cx="2857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x</a:t>
            </a:r>
          </a:p>
        </p:txBody>
      </p:sp>
      <p:sp>
        <p:nvSpPr>
          <p:cNvPr id="278601" name="Line 73"/>
          <p:cNvSpPr>
            <a:spLocks noChangeShapeType="1"/>
          </p:cNvSpPr>
          <p:nvPr/>
        </p:nvSpPr>
        <p:spPr bwMode="auto">
          <a:xfrm>
            <a:off x="598488" y="34147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9" name="Text Box 74"/>
          <p:cNvSpPr txBox="1">
            <a:spLocks noChangeArrowheads="1"/>
          </p:cNvSpPr>
          <p:nvPr/>
        </p:nvSpPr>
        <p:spPr bwMode="auto">
          <a:xfrm>
            <a:off x="4859338" y="990600"/>
            <a:ext cx="184150" cy="350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700" b="1">
              <a:solidFill>
                <a:schemeClr val="hlink"/>
              </a:solidFill>
            </a:endParaRPr>
          </a:p>
        </p:txBody>
      </p:sp>
      <p:sp>
        <p:nvSpPr>
          <p:cNvPr id="278603" name="AutoShape 75"/>
          <p:cNvSpPr>
            <a:spLocks noChangeArrowheads="1"/>
          </p:cNvSpPr>
          <p:nvPr/>
        </p:nvSpPr>
        <p:spPr bwMode="auto">
          <a:xfrm>
            <a:off x="2627313" y="4437063"/>
            <a:ext cx="2808287" cy="863600"/>
          </a:xfrm>
          <a:prstGeom prst="wedgeRectCallout">
            <a:avLst>
              <a:gd name="adj1" fmla="val -90477"/>
              <a:gd name="adj2" fmla="val -16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en-US" sz="1800"/>
              <a:t>If x</a:t>
            </a:r>
            <a:r>
              <a:rPr lang="en-US" sz="1800">
                <a:sym typeface="Symbol" pitchFamily="18" charset="2"/>
              </a:rPr>
              <a:t>R</a:t>
            </a:r>
            <a:r>
              <a:rPr lang="en-US" sz="1800" baseline="-25000">
                <a:sym typeface="Symbol" pitchFamily="18" charset="2"/>
              </a:rPr>
              <a:t>i</a:t>
            </a:r>
            <a:r>
              <a:rPr lang="en-US" sz="1800">
                <a:sym typeface="Symbol" pitchFamily="18" charset="2"/>
              </a:rPr>
              <a:t> set the i-th bit to 1,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sz="1800">
                <a:sym typeface="Symbol" pitchFamily="18" charset="2"/>
              </a:rPr>
              <a:t>otherwise 0.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sz="1800">
                <a:sym typeface="Symbol" pitchFamily="18" charset="2"/>
              </a:rPr>
              <a:t>For x=550 we get 0110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16185E-6 L -0.1658 -4.16185E-6 C -0.24028 -4.16185E-6 -0.3316 0.05226 -0.3316 0.0948 L -0.3316 0.19006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278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2.54335E-6 L 0.26112 -2.54335E-6 C 0.37865 -2.54335E-6 0.52379 -0.0511 0.52379 -0.09248 L 0.52379 -0.18497 " pathEditMode="relative" rAng="0" ptsTypes="FfFF">
                                      <p:cBhvr>
                                        <p:cTn id="35" dur="2000" fill="hold"/>
                                        <p:tgtEl>
                                          <p:spTgt spid="278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0" y="-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0209 L 0.00278 0.3604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78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79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379 -0.1838 L 0.52535 0.173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8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2785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2785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2785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indefinite"/>
                                        <p:tgtEl>
                                          <p:spTgt spid="2785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278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278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2785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278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indefinite"/>
                                        <p:tgtEl>
                                          <p:spTgt spid="278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indefinite"/>
                                        <p:tgtEl>
                                          <p:spTgt spid="2785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50" grpId="0" animBg="1"/>
      <p:bldP spid="278551" grpId="0" animBg="1"/>
      <p:bldP spid="278551" grpId="1" animBg="1"/>
      <p:bldP spid="278569" grpId="0" animBg="1"/>
      <p:bldP spid="278569" grpId="1" animBg="1"/>
      <p:bldP spid="278569" grpId="2" animBg="1"/>
      <p:bldP spid="278600" grpId="0"/>
      <p:bldP spid="278601" grpId="0" animBg="1"/>
      <p:bldP spid="278603" grpId="0" animBg="1"/>
      <p:bldP spid="27860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FBE390-4388-440D-A237-CAD1B34FB99A}" type="slidenum">
              <a:rPr lang="en-US" smtClean="0">
                <a:latin typeface="Arial" charset="0"/>
                <a:cs typeface="Arial" charset="0"/>
              </a:rPr>
              <a:pPr/>
              <a:t>22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Problems with the Liu’s scheme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Number of ranges usually exceeds the number of symbols  </a:t>
            </a:r>
            <a:r>
              <a:rPr lang="en-US" sz="2400" smtClean="0">
                <a:sym typeface="Wingdings" pitchFamily="2" charset="2"/>
              </a:rPr>
              <a:t> </a:t>
            </a:r>
            <a:r>
              <a:rPr lang="en-US" sz="2400" smtClean="0"/>
              <a:t>Cannot encode all the ranges </a:t>
            </a:r>
            <a:r>
              <a:rPr lang="en-US" sz="2400" smtClean="0">
                <a:sym typeface="Wingdings" pitchFamily="2" charset="2"/>
              </a:rPr>
              <a:t> </a:t>
            </a:r>
            <a:r>
              <a:rPr lang="en-US" sz="2400" smtClean="0"/>
              <a:t>Degrades to prefix expansion</a:t>
            </a:r>
          </a:p>
          <a:p>
            <a:pPr eaLnBrk="1" hangingPunct="1"/>
            <a:r>
              <a:rPr lang="en-US" sz="2400" smtClean="0"/>
              <a:t>First solution: encode layers with large penalty first </a:t>
            </a:r>
            <a:r>
              <a:rPr lang="en-US" sz="2000" b="1" smtClean="0">
                <a:solidFill>
                  <a:schemeClr val="hlink"/>
                </a:solidFill>
              </a:rPr>
              <a:t>[DRES, 2008]</a:t>
            </a:r>
          </a:p>
          <a:p>
            <a:pPr eaLnBrk="1" hangingPunct="1"/>
            <a:endParaRPr lang="en-US" sz="2000" b="1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b="1" smtClean="0">
              <a:solidFill>
                <a:schemeClr val="hlink"/>
              </a:solidFill>
            </a:endParaRPr>
          </a:p>
          <a:p>
            <a:pPr eaLnBrk="1" hangingPunct="1"/>
            <a:r>
              <a:rPr lang="en-US" sz="2400" b="1" smtClean="0">
                <a:solidFill>
                  <a:schemeClr val="hlink"/>
                </a:solidFill>
              </a:rPr>
              <a:t>Our contributions: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000000"/>
                </a:solidFill>
              </a:rPr>
              <a:t>We observe that </a:t>
            </a:r>
            <a:r>
              <a:rPr lang="en-US" sz="2400" i="1" smtClean="0">
                <a:solidFill>
                  <a:srgbClr val="000000"/>
                </a:solidFill>
              </a:rPr>
              <a:t>n</a:t>
            </a:r>
            <a:r>
              <a:rPr lang="en-US" sz="2400" smtClean="0">
                <a:solidFill>
                  <a:srgbClr val="000000"/>
                </a:solidFill>
              </a:rPr>
              <a:t> non-intersecting ranges can be encoded using </a:t>
            </a:r>
            <a:r>
              <a:rPr lang="en-US" sz="2400" i="1" smtClean="0">
                <a:solidFill>
                  <a:srgbClr val="000000"/>
                </a:solidFill>
              </a:rPr>
              <a:t>log n</a:t>
            </a:r>
            <a:r>
              <a:rPr lang="en-US" sz="2400" smtClean="0">
                <a:solidFill>
                  <a:srgbClr val="000000"/>
                </a:solidFill>
              </a:rPr>
              <a:t> bits 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en-US" sz="2400" smtClean="0"/>
              <a:t>Using layering technique in order to achieve (much) better range encoding.</a:t>
            </a:r>
          </a:p>
          <a:p>
            <a:pPr eaLnBrk="1" hangingPunct="1"/>
            <a:endParaRPr lang="en-US" sz="2400" smtClean="0"/>
          </a:p>
        </p:txBody>
      </p:sp>
      <p:sp>
        <p:nvSpPr>
          <p:cNvPr id="372743" name="Rectangle 7"/>
          <p:cNvSpPr>
            <a:spLocks noChangeArrowheads="1"/>
          </p:cNvSpPr>
          <p:nvPr/>
        </p:nvSpPr>
        <p:spPr bwMode="auto">
          <a:xfrm>
            <a:off x="1152525" y="3600450"/>
            <a:ext cx="7307263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2800" i="1">
                <a:latin typeface="Times New Roman" pitchFamily="18" charset="0"/>
                <a:cs typeface="Times New Roman" pitchFamily="18" charset="0"/>
              </a:rPr>
              <a:t>w(r) = (# rules with r) × (prefix-expansion(r) –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9" grpId="0" build="p"/>
      <p:bldP spid="3727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A7DAE3-F2D2-44CA-B533-6BE0414CE9FB}" type="slidenum">
              <a:rPr lang="en-US" smtClean="0">
                <a:latin typeface="Arial" charset="0"/>
                <a:cs typeface="Arial" charset="0"/>
              </a:rPr>
              <a:pPr/>
              <a:t>23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Encoding Ranges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We look at all ranges as intervals over [0,2</a:t>
            </a:r>
            <a:r>
              <a:rPr lang="en-US" baseline="30000" smtClean="0"/>
              <a:t>16</a:t>
            </a:r>
            <a:r>
              <a:rPr lang="en-US" smtClean="0"/>
              <a:t>-1]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grpSp>
        <p:nvGrpSpPr>
          <p:cNvPr id="41989" name="Group 4"/>
          <p:cNvGrpSpPr>
            <a:grpSpLocks/>
          </p:cNvGrpSpPr>
          <p:nvPr/>
        </p:nvGrpSpPr>
        <p:grpSpPr bwMode="auto">
          <a:xfrm>
            <a:off x="1331913" y="5949950"/>
            <a:ext cx="6480175" cy="142875"/>
            <a:chOff x="839" y="3720"/>
            <a:chExt cx="3629" cy="146"/>
          </a:xfrm>
        </p:grpSpPr>
        <p:sp>
          <p:nvSpPr>
            <p:cNvPr id="42028" name="Line 5"/>
            <p:cNvSpPr>
              <a:spLocks noChangeShapeType="1"/>
            </p:cNvSpPr>
            <p:nvPr/>
          </p:nvSpPr>
          <p:spPr bwMode="auto">
            <a:xfrm>
              <a:off x="839" y="37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9" name="Line 6"/>
            <p:cNvSpPr>
              <a:spLocks noChangeShapeType="1"/>
            </p:cNvSpPr>
            <p:nvPr/>
          </p:nvSpPr>
          <p:spPr bwMode="auto">
            <a:xfrm>
              <a:off x="839" y="3793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0" name="Line 7"/>
            <p:cNvSpPr>
              <a:spLocks noChangeShapeType="1"/>
            </p:cNvSpPr>
            <p:nvPr/>
          </p:nvSpPr>
          <p:spPr bwMode="auto">
            <a:xfrm>
              <a:off x="4468" y="37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1187450" y="61579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0</a:t>
            </a:r>
          </a:p>
        </p:txBody>
      </p:sp>
      <p:sp>
        <p:nvSpPr>
          <p:cNvPr id="41991" name="Text Box 9"/>
          <p:cNvSpPr txBox="1">
            <a:spLocks noChangeArrowheads="1"/>
          </p:cNvSpPr>
          <p:nvPr/>
        </p:nvSpPr>
        <p:spPr bwMode="auto">
          <a:xfrm>
            <a:off x="7524750" y="6165850"/>
            <a:ext cx="682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2</a:t>
            </a:r>
            <a:r>
              <a:rPr lang="en-US" sz="1800" baseline="30000"/>
              <a:t>16</a:t>
            </a:r>
            <a:r>
              <a:rPr lang="en-US" sz="1800"/>
              <a:t>-1</a:t>
            </a:r>
          </a:p>
        </p:txBody>
      </p:sp>
      <p:grpSp>
        <p:nvGrpSpPr>
          <p:cNvPr id="41992" name="Group 10"/>
          <p:cNvGrpSpPr>
            <a:grpSpLocks/>
          </p:cNvGrpSpPr>
          <p:nvPr/>
        </p:nvGrpSpPr>
        <p:grpSpPr bwMode="auto">
          <a:xfrm>
            <a:off x="1547813" y="5589588"/>
            <a:ext cx="2303462" cy="142875"/>
            <a:chOff x="839" y="3720"/>
            <a:chExt cx="3629" cy="146"/>
          </a:xfrm>
        </p:grpSpPr>
        <p:sp>
          <p:nvSpPr>
            <p:cNvPr id="42025" name="Line 11"/>
            <p:cNvSpPr>
              <a:spLocks noChangeShapeType="1"/>
            </p:cNvSpPr>
            <p:nvPr/>
          </p:nvSpPr>
          <p:spPr bwMode="auto">
            <a:xfrm>
              <a:off x="839" y="37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6" name="Line 12"/>
            <p:cNvSpPr>
              <a:spLocks noChangeShapeType="1"/>
            </p:cNvSpPr>
            <p:nvPr/>
          </p:nvSpPr>
          <p:spPr bwMode="auto">
            <a:xfrm>
              <a:off x="839" y="3793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7" name="Line 13"/>
            <p:cNvSpPr>
              <a:spLocks noChangeShapeType="1"/>
            </p:cNvSpPr>
            <p:nvPr/>
          </p:nvSpPr>
          <p:spPr bwMode="auto">
            <a:xfrm>
              <a:off x="4468" y="37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993" name="Group 14"/>
          <p:cNvGrpSpPr>
            <a:grpSpLocks/>
          </p:cNvGrpSpPr>
          <p:nvPr/>
        </p:nvGrpSpPr>
        <p:grpSpPr bwMode="auto">
          <a:xfrm>
            <a:off x="6156325" y="5313363"/>
            <a:ext cx="1655763" cy="169862"/>
            <a:chOff x="839" y="3720"/>
            <a:chExt cx="3629" cy="146"/>
          </a:xfrm>
        </p:grpSpPr>
        <p:sp>
          <p:nvSpPr>
            <p:cNvPr id="42022" name="Line 15"/>
            <p:cNvSpPr>
              <a:spLocks noChangeShapeType="1"/>
            </p:cNvSpPr>
            <p:nvPr/>
          </p:nvSpPr>
          <p:spPr bwMode="auto">
            <a:xfrm>
              <a:off x="839" y="37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3" name="Line 16"/>
            <p:cNvSpPr>
              <a:spLocks noChangeShapeType="1"/>
            </p:cNvSpPr>
            <p:nvPr/>
          </p:nvSpPr>
          <p:spPr bwMode="auto">
            <a:xfrm>
              <a:off x="839" y="3793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4" name="Line 17"/>
            <p:cNvSpPr>
              <a:spLocks noChangeShapeType="1"/>
            </p:cNvSpPr>
            <p:nvPr/>
          </p:nvSpPr>
          <p:spPr bwMode="auto">
            <a:xfrm>
              <a:off x="4468" y="37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994" name="Group 18"/>
          <p:cNvGrpSpPr>
            <a:grpSpLocks/>
          </p:cNvGrpSpPr>
          <p:nvPr/>
        </p:nvGrpSpPr>
        <p:grpSpPr bwMode="auto">
          <a:xfrm>
            <a:off x="3851275" y="5083175"/>
            <a:ext cx="3600450" cy="125413"/>
            <a:chOff x="839" y="3720"/>
            <a:chExt cx="3629" cy="146"/>
          </a:xfrm>
        </p:grpSpPr>
        <p:sp>
          <p:nvSpPr>
            <p:cNvPr id="42019" name="Line 19"/>
            <p:cNvSpPr>
              <a:spLocks noChangeShapeType="1"/>
            </p:cNvSpPr>
            <p:nvPr/>
          </p:nvSpPr>
          <p:spPr bwMode="auto">
            <a:xfrm>
              <a:off x="839" y="37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0" name="Line 20"/>
            <p:cNvSpPr>
              <a:spLocks noChangeShapeType="1"/>
            </p:cNvSpPr>
            <p:nvPr/>
          </p:nvSpPr>
          <p:spPr bwMode="auto">
            <a:xfrm>
              <a:off x="839" y="3793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Line 21"/>
            <p:cNvSpPr>
              <a:spLocks noChangeShapeType="1"/>
            </p:cNvSpPr>
            <p:nvPr/>
          </p:nvSpPr>
          <p:spPr bwMode="auto">
            <a:xfrm>
              <a:off x="4468" y="37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995" name="Group 22"/>
          <p:cNvGrpSpPr>
            <a:grpSpLocks/>
          </p:cNvGrpSpPr>
          <p:nvPr/>
        </p:nvGrpSpPr>
        <p:grpSpPr bwMode="auto">
          <a:xfrm>
            <a:off x="4067175" y="4827588"/>
            <a:ext cx="720725" cy="150812"/>
            <a:chOff x="839" y="3720"/>
            <a:chExt cx="3629" cy="146"/>
          </a:xfrm>
        </p:grpSpPr>
        <p:sp>
          <p:nvSpPr>
            <p:cNvPr id="42016" name="Line 23"/>
            <p:cNvSpPr>
              <a:spLocks noChangeShapeType="1"/>
            </p:cNvSpPr>
            <p:nvPr/>
          </p:nvSpPr>
          <p:spPr bwMode="auto">
            <a:xfrm>
              <a:off x="839" y="37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7" name="Line 24"/>
            <p:cNvSpPr>
              <a:spLocks noChangeShapeType="1"/>
            </p:cNvSpPr>
            <p:nvPr/>
          </p:nvSpPr>
          <p:spPr bwMode="auto">
            <a:xfrm>
              <a:off x="839" y="3793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8" name="Line 25"/>
            <p:cNvSpPr>
              <a:spLocks noChangeShapeType="1"/>
            </p:cNvSpPr>
            <p:nvPr/>
          </p:nvSpPr>
          <p:spPr bwMode="auto">
            <a:xfrm>
              <a:off x="4468" y="37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996" name="Group 26"/>
          <p:cNvGrpSpPr>
            <a:grpSpLocks/>
          </p:cNvGrpSpPr>
          <p:nvPr/>
        </p:nvGrpSpPr>
        <p:grpSpPr bwMode="auto">
          <a:xfrm>
            <a:off x="2411413" y="4543425"/>
            <a:ext cx="1008062" cy="179388"/>
            <a:chOff x="839" y="3720"/>
            <a:chExt cx="3629" cy="146"/>
          </a:xfrm>
        </p:grpSpPr>
        <p:sp>
          <p:nvSpPr>
            <p:cNvPr id="42013" name="Line 27"/>
            <p:cNvSpPr>
              <a:spLocks noChangeShapeType="1"/>
            </p:cNvSpPr>
            <p:nvPr/>
          </p:nvSpPr>
          <p:spPr bwMode="auto">
            <a:xfrm>
              <a:off x="839" y="37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4" name="Line 28"/>
            <p:cNvSpPr>
              <a:spLocks noChangeShapeType="1"/>
            </p:cNvSpPr>
            <p:nvPr/>
          </p:nvSpPr>
          <p:spPr bwMode="auto">
            <a:xfrm>
              <a:off x="839" y="3793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5" name="Line 29"/>
            <p:cNvSpPr>
              <a:spLocks noChangeShapeType="1"/>
            </p:cNvSpPr>
            <p:nvPr/>
          </p:nvSpPr>
          <p:spPr bwMode="auto">
            <a:xfrm>
              <a:off x="4468" y="37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997" name="Group 30"/>
          <p:cNvGrpSpPr>
            <a:grpSpLocks/>
          </p:cNvGrpSpPr>
          <p:nvPr/>
        </p:nvGrpSpPr>
        <p:grpSpPr bwMode="auto">
          <a:xfrm>
            <a:off x="2627313" y="4305300"/>
            <a:ext cx="4824412" cy="133350"/>
            <a:chOff x="839" y="3720"/>
            <a:chExt cx="3629" cy="146"/>
          </a:xfrm>
        </p:grpSpPr>
        <p:sp>
          <p:nvSpPr>
            <p:cNvPr id="42010" name="Line 31"/>
            <p:cNvSpPr>
              <a:spLocks noChangeShapeType="1"/>
            </p:cNvSpPr>
            <p:nvPr/>
          </p:nvSpPr>
          <p:spPr bwMode="auto">
            <a:xfrm>
              <a:off x="839" y="37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1" name="Line 32"/>
            <p:cNvSpPr>
              <a:spLocks noChangeShapeType="1"/>
            </p:cNvSpPr>
            <p:nvPr/>
          </p:nvSpPr>
          <p:spPr bwMode="auto">
            <a:xfrm>
              <a:off x="839" y="3793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2" name="Line 33"/>
            <p:cNvSpPr>
              <a:spLocks noChangeShapeType="1"/>
            </p:cNvSpPr>
            <p:nvPr/>
          </p:nvSpPr>
          <p:spPr bwMode="auto">
            <a:xfrm>
              <a:off x="4468" y="37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998" name="Group 34"/>
          <p:cNvGrpSpPr>
            <a:grpSpLocks/>
          </p:cNvGrpSpPr>
          <p:nvPr/>
        </p:nvGrpSpPr>
        <p:grpSpPr bwMode="auto">
          <a:xfrm>
            <a:off x="4787900" y="4040188"/>
            <a:ext cx="936625" cy="160337"/>
            <a:chOff x="839" y="3720"/>
            <a:chExt cx="3629" cy="146"/>
          </a:xfrm>
        </p:grpSpPr>
        <p:sp>
          <p:nvSpPr>
            <p:cNvPr id="42007" name="Line 35"/>
            <p:cNvSpPr>
              <a:spLocks noChangeShapeType="1"/>
            </p:cNvSpPr>
            <p:nvPr/>
          </p:nvSpPr>
          <p:spPr bwMode="auto">
            <a:xfrm>
              <a:off x="839" y="37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8" name="Line 36"/>
            <p:cNvSpPr>
              <a:spLocks noChangeShapeType="1"/>
            </p:cNvSpPr>
            <p:nvPr/>
          </p:nvSpPr>
          <p:spPr bwMode="auto">
            <a:xfrm>
              <a:off x="839" y="3793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9" name="Line 37"/>
            <p:cNvSpPr>
              <a:spLocks noChangeShapeType="1"/>
            </p:cNvSpPr>
            <p:nvPr/>
          </p:nvSpPr>
          <p:spPr bwMode="auto">
            <a:xfrm>
              <a:off x="4468" y="37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999" name="Group 38"/>
          <p:cNvGrpSpPr>
            <a:grpSpLocks/>
          </p:cNvGrpSpPr>
          <p:nvPr/>
        </p:nvGrpSpPr>
        <p:grpSpPr bwMode="auto">
          <a:xfrm>
            <a:off x="1331913" y="3748088"/>
            <a:ext cx="792162" cy="187325"/>
            <a:chOff x="839" y="3720"/>
            <a:chExt cx="3629" cy="146"/>
          </a:xfrm>
        </p:grpSpPr>
        <p:sp>
          <p:nvSpPr>
            <p:cNvPr id="42004" name="Line 39"/>
            <p:cNvSpPr>
              <a:spLocks noChangeShapeType="1"/>
            </p:cNvSpPr>
            <p:nvPr/>
          </p:nvSpPr>
          <p:spPr bwMode="auto">
            <a:xfrm>
              <a:off x="839" y="37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Line 40"/>
            <p:cNvSpPr>
              <a:spLocks noChangeShapeType="1"/>
            </p:cNvSpPr>
            <p:nvPr/>
          </p:nvSpPr>
          <p:spPr bwMode="auto">
            <a:xfrm>
              <a:off x="839" y="3793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Line 41"/>
            <p:cNvSpPr>
              <a:spLocks noChangeShapeType="1"/>
            </p:cNvSpPr>
            <p:nvPr/>
          </p:nvSpPr>
          <p:spPr bwMode="auto">
            <a:xfrm>
              <a:off x="4468" y="37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000" name="Group 42"/>
          <p:cNvGrpSpPr>
            <a:grpSpLocks/>
          </p:cNvGrpSpPr>
          <p:nvPr/>
        </p:nvGrpSpPr>
        <p:grpSpPr bwMode="auto">
          <a:xfrm>
            <a:off x="4211638" y="3500438"/>
            <a:ext cx="1800225" cy="142875"/>
            <a:chOff x="839" y="3720"/>
            <a:chExt cx="3629" cy="146"/>
          </a:xfrm>
        </p:grpSpPr>
        <p:sp>
          <p:nvSpPr>
            <p:cNvPr id="42001" name="Line 43"/>
            <p:cNvSpPr>
              <a:spLocks noChangeShapeType="1"/>
            </p:cNvSpPr>
            <p:nvPr/>
          </p:nvSpPr>
          <p:spPr bwMode="auto">
            <a:xfrm>
              <a:off x="839" y="37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Line 44"/>
            <p:cNvSpPr>
              <a:spLocks noChangeShapeType="1"/>
            </p:cNvSpPr>
            <p:nvPr/>
          </p:nvSpPr>
          <p:spPr bwMode="auto">
            <a:xfrm>
              <a:off x="839" y="3793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3" name="Line 45"/>
            <p:cNvSpPr>
              <a:spLocks noChangeShapeType="1"/>
            </p:cNvSpPr>
            <p:nvPr/>
          </p:nvSpPr>
          <p:spPr bwMode="auto">
            <a:xfrm>
              <a:off x="4468" y="37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3D9A90-14E7-4FA2-B9EA-9097740ED656}" type="slidenum">
              <a:rPr lang="en-US" smtClean="0">
                <a:latin typeface="Arial" charset="0"/>
                <a:cs typeface="Arial" charset="0"/>
              </a:rPr>
              <a:pPr/>
              <a:t>24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Encoding Ranges - Layering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Partitioning the ranges to layers of disjoint intervals</a:t>
            </a:r>
          </a:p>
          <a:p>
            <a:pPr eaLnBrk="1" hangingPunct="1"/>
            <a:r>
              <a:rPr lang="en-US" smtClean="0"/>
              <a:t>Each layer gets its own set of symbols</a:t>
            </a:r>
          </a:p>
          <a:p>
            <a:pPr eaLnBrk="1" hangingPunct="1"/>
            <a:r>
              <a:rPr lang="en-US" smtClean="0"/>
              <a:t>Ranges are encoded starting from (binary) 1</a:t>
            </a:r>
          </a:p>
          <a:p>
            <a:pPr lvl="1" eaLnBrk="1" hangingPunct="1">
              <a:buFont typeface="Wingdings" pitchFamily="2" charset="2"/>
              <a:buChar char="à"/>
            </a:pPr>
            <a:r>
              <a:rPr lang="en-US" smtClean="0">
                <a:sym typeface="Symbol" pitchFamily="18" charset="2"/>
              </a:rPr>
              <a:t></a:t>
            </a:r>
            <a:r>
              <a:rPr lang="en-US" smtClean="0"/>
              <a:t>log(n+1)</a:t>
            </a:r>
            <a:r>
              <a:rPr lang="en-US" smtClean="0">
                <a:sym typeface="Symbol" pitchFamily="18" charset="2"/>
              </a:rPr>
              <a:t> </a:t>
            </a:r>
            <a:r>
              <a:rPr lang="en-GB" smtClean="0"/>
              <a:t>symbols per </a:t>
            </a:r>
            <a:r>
              <a:rPr lang="en-GB" i="1" smtClean="0"/>
              <a:t>n</a:t>
            </a:r>
            <a:r>
              <a:rPr lang="en-GB" smtClean="0"/>
              <a:t>-ranges layer</a:t>
            </a: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grpSp>
        <p:nvGrpSpPr>
          <p:cNvPr id="43013" name="Group 4"/>
          <p:cNvGrpSpPr>
            <a:grpSpLocks/>
          </p:cNvGrpSpPr>
          <p:nvPr/>
        </p:nvGrpSpPr>
        <p:grpSpPr bwMode="auto">
          <a:xfrm>
            <a:off x="1331913" y="5949950"/>
            <a:ext cx="6480175" cy="142875"/>
            <a:chOff x="839" y="3720"/>
            <a:chExt cx="3629" cy="146"/>
          </a:xfrm>
        </p:grpSpPr>
        <p:sp>
          <p:nvSpPr>
            <p:cNvPr id="43066" name="Line 5"/>
            <p:cNvSpPr>
              <a:spLocks noChangeShapeType="1"/>
            </p:cNvSpPr>
            <p:nvPr/>
          </p:nvSpPr>
          <p:spPr bwMode="auto">
            <a:xfrm>
              <a:off x="839" y="37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7" name="Line 6"/>
            <p:cNvSpPr>
              <a:spLocks noChangeShapeType="1"/>
            </p:cNvSpPr>
            <p:nvPr/>
          </p:nvSpPr>
          <p:spPr bwMode="auto">
            <a:xfrm>
              <a:off x="839" y="3793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8" name="Line 7"/>
            <p:cNvSpPr>
              <a:spLocks noChangeShapeType="1"/>
            </p:cNvSpPr>
            <p:nvPr/>
          </p:nvSpPr>
          <p:spPr bwMode="auto">
            <a:xfrm>
              <a:off x="4468" y="37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4" name="Text Box 8"/>
          <p:cNvSpPr txBox="1">
            <a:spLocks noChangeArrowheads="1"/>
          </p:cNvSpPr>
          <p:nvPr/>
        </p:nvSpPr>
        <p:spPr bwMode="auto">
          <a:xfrm>
            <a:off x="1187450" y="61579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0</a:t>
            </a:r>
          </a:p>
        </p:txBody>
      </p:sp>
      <p:sp>
        <p:nvSpPr>
          <p:cNvPr id="43015" name="Text Box 9"/>
          <p:cNvSpPr txBox="1">
            <a:spLocks noChangeArrowheads="1"/>
          </p:cNvSpPr>
          <p:nvPr/>
        </p:nvSpPr>
        <p:spPr bwMode="auto">
          <a:xfrm>
            <a:off x="7524750" y="6165850"/>
            <a:ext cx="682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2</a:t>
            </a:r>
            <a:r>
              <a:rPr lang="en-US" sz="1800" baseline="30000"/>
              <a:t>16</a:t>
            </a:r>
            <a:r>
              <a:rPr lang="en-US" sz="1800"/>
              <a:t>-1</a:t>
            </a:r>
          </a:p>
        </p:txBody>
      </p:sp>
      <p:grpSp>
        <p:nvGrpSpPr>
          <p:cNvPr id="43016" name="Group 10"/>
          <p:cNvGrpSpPr>
            <a:grpSpLocks/>
          </p:cNvGrpSpPr>
          <p:nvPr/>
        </p:nvGrpSpPr>
        <p:grpSpPr bwMode="auto">
          <a:xfrm>
            <a:off x="1547813" y="5589588"/>
            <a:ext cx="2303462" cy="142875"/>
            <a:chOff x="839" y="3720"/>
            <a:chExt cx="3629" cy="146"/>
          </a:xfrm>
        </p:grpSpPr>
        <p:sp>
          <p:nvSpPr>
            <p:cNvPr id="43063" name="Line 11"/>
            <p:cNvSpPr>
              <a:spLocks noChangeShapeType="1"/>
            </p:cNvSpPr>
            <p:nvPr/>
          </p:nvSpPr>
          <p:spPr bwMode="auto">
            <a:xfrm>
              <a:off x="839" y="37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4" name="Line 12"/>
            <p:cNvSpPr>
              <a:spLocks noChangeShapeType="1"/>
            </p:cNvSpPr>
            <p:nvPr/>
          </p:nvSpPr>
          <p:spPr bwMode="auto">
            <a:xfrm>
              <a:off x="839" y="3793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5" name="Line 13"/>
            <p:cNvSpPr>
              <a:spLocks noChangeShapeType="1"/>
            </p:cNvSpPr>
            <p:nvPr/>
          </p:nvSpPr>
          <p:spPr bwMode="auto">
            <a:xfrm>
              <a:off x="4468" y="37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17" name="Group 14"/>
          <p:cNvGrpSpPr>
            <a:grpSpLocks/>
          </p:cNvGrpSpPr>
          <p:nvPr/>
        </p:nvGrpSpPr>
        <p:grpSpPr bwMode="auto">
          <a:xfrm>
            <a:off x="6156325" y="5564188"/>
            <a:ext cx="1655763" cy="169862"/>
            <a:chOff x="839" y="3720"/>
            <a:chExt cx="3629" cy="146"/>
          </a:xfrm>
        </p:grpSpPr>
        <p:sp>
          <p:nvSpPr>
            <p:cNvPr id="43060" name="Line 15"/>
            <p:cNvSpPr>
              <a:spLocks noChangeShapeType="1"/>
            </p:cNvSpPr>
            <p:nvPr/>
          </p:nvSpPr>
          <p:spPr bwMode="auto">
            <a:xfrm>
              <a:off x="839" y="37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1" name="Line 16"/>
            <p:cNvSpPr>
              <a:spLocks noChangeShapeType="1"/>
            </p:cNvSpPr>
            <p:nvPr/>
          </p:nvSpPr>
          <p:spPr bwMode="auto">
            <a:xfrm>
              <a:off x="839" y="3793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2" name="Line 17"/>
            <p:cNvSpPr>
              <a:spLocks noChangeShapeType="1"/>
            </p:cNvSpPr>
            <p:nvPr/>
          </p:nvSpPr>
          <p:spPr bwMode="auto">
            <a:xfrm>
              <a:off x="4468" y="37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18" name="Group 18"/>
          <p:cNvGrpSpPr>
            <a:grpSpLocks/>
          </p:cNvGrpSpPr>
          <p:nvPr/>
        </p:nvGrpSpPr>
        <p:grpSpPr bwMode="auto">
          <a:xfrm>
            <a:off x="3851275" y="5319713"/>
            <a:ext cx="3600450" cy="125412"/>
            <a:chOff x="839" y="3720"/>
            <a:chExt cx="3629" cy="146"/>
          </a:xfrm>
        </p:grpSpPr>
        <p:sp>
          <p:nvSpPr>
            <p:cNvPr id="43057" name="Line 19"/>
            <p:cNvSpPr>
              <a:spLocks noChangeShapeType="1"/>
            </p:cNvSpPr>
            <p:nvPr/>
          </p:nvSpPr>
          <p:spPr bwMode="auto">
            <a:xfrm>
              <a:off x="839" y="37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8" name="Line 20"/>
            <p:cNvSpPr>
              <a:spLocks noChangeShapeType="1"/>
            </p:cNvSpPr>
            <p:nvPr/>
          </p:nvSpPr>
          <p:spPr bwMode="auto">
            <a:xfrm>
              <a:off x="839" y="3793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9" name="Line 21"/>
            <p:cNvSpPr>
              <a:spLocks noChangeShapeType="1"/>
            </p:cNvSpPr>
            <p:nvPr/>
          </p:nvSpPr>
          <p:spPr bwMode="auto">
            <a:xfrm>
              <a:off x="4468" y="37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19" name="Group 22"/>
          <p:cNvGrpSpPr>
            <a:grpSpLocks/>
          </p:cNvGrpSpPr>
          <p:nvPr/>
        </p:nvGrpSpPr>
        <p:grpSpPr bwMode="auto">
          <a:xfrm>
            <a:off x="4067175" y="5583238"/>
            <a:ext cx="720725" cy="150812"/>
            <a:chOff x="839" y="3720"/>
            <a:chExt cx="3629" cy="146"/>
          </a:xfrm>
        </p:grpSpPr>
        <p:sp>
          <p:nvSpPr>
            <p:cNvPr id="43054" name="Line 23"/>
            <p:cNvSpPr>
              <a:spLocks noChangeShapeType="1"/>
            </p:cNvSpPr>
            <p:nvPr/>
          </p:nvSpPr>
          <p:spPr bwMode="auto">
            <a:xfrm>
              <a:off x="839" y="37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5" name="Line 24"/>
            <p:cNvSpPr>
              <a:spLocks noChangeShapeType="1"/>
            </p:cNvSpPr>
            <p:nvPr/>
          </p:nvSpPr>
          <p:spPr bwMode="auto">
            <a:xfrm>
              <a:off x="839" y="3793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6" name="Line 25"/>
            <p:cNvSpPr>
              <a:spLocks noChangeShapeType="1"/>
            </p:cNvSpPr>
            <p:nvPr/>
          </p:nvSpPr>
          <p:spPr bwMode="auto">
            <a:xfrm>
              <a:off x="4468" y="37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20" name="Group 26"/>
          <p:cNvGrpSpPr>
            <a:grpSpLocks/>
          </p:cNvGrpSpPr>
          <p:nvPr/>
        </p:nvGrpSpPr>
        <p:grpSpPr bwMode="auto">
          <a:xfrm>
            <a:off x="2411413" y="5294313"/>
            <a:ext cx="1008062" cy="179387"/>
            <a:chOff x="839" y="3720"/>
            <a:chExt cx="3629" cy="146"/>
          </a:xfrm>
        </p:grpSpPr>
        <p:sp>
          <p:nvSpPr>
            <p:cNvPr id="43051" name="Line 27"/>
            <p:cNvSpPr>
              <a:spLocks noChangeShapeType="1"/>
            </p:cNvSpPr>
            <p:nvPr/>
          </p:nvSpPr>
          <p:spPr bwMode="auto">
            <a:xfrm>
              <a:off x="839" y="37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2" name="Line 28"/>
            <p:cNvSpPr>
              <a:spLocks noChangeShapeType="1"/>
            </p:cNvSpPr>
            <p:nvPr/>
          </p:nvSpPr>
          <p:spPr bwMode="auto">
            <a:xfrm>
              <a:off x="839" y="3793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3" name="Line 29"/>
            <p:cNvSpPr>
              <a:spLocks noChangeShapeType="1"/>
            </p:cNvSpPr>
            <p:nvPr/>
          </p:nvSpPr>
          <p:spPr bwMode="auto">
            <a:xfrm>
              <a:off x="4468" y="37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21" name="Group 30"/>
          <p:cNvGrpSpPr>
            <a:grpSpLocks/>
          </p:cNvGrpSpPr>
          <p:nvPr/>
        </p:nvGrpSpPr>
        <p:grpSpPr bwMode="auto">
          <a:xfrm>
            <a:off x="2627313" y="4979988"/>
            <a:ext cx="4824412" cy="133350"/>
            <a:chOff x="839" y="3720"/>
            <a:chExt cx="3629" cy="146"/>
          </a:xfrm>
        </p:grpSpPr>
        <p:sp>
          <p:nvSpPr>
            <p:cNvPr id="43048" name="Line 31"/>
            <p:cNvSpPr>
              <a:spLocks noChangeShapeType="1"/>
            </p:cNvSpPr>
            <p:nvPr/>
          </p:nvSpPr>
          <p:spPr bwMode="auto">
            <a:xfrm>
              <a:off x="839" y="37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9" name="Line 32"/>
            <p:cNvSpPr>
              <a:spLocks noChangeShapeType="1"/>
            </p:cNvSpPr>
            <p:nvPr/>
          </p:nvSpPr>
          <p:spPr bwMode="auto">
            <a:xfrm>
              <a:off x="839" y="3793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0" name="Line 33"/>
            <p:cNvSpPr>
              <a:spLocks noChangeShapeType="1"/>
            </p:cNvSpPr>
            <p:nvPr/>
          </p:nvSpPr>
          <p:spPr bwMode="auto">
            <a:xfrm>
              <a:off x="4468" y="37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22" name="Group 34"/>
          <p:cNvGrpSpPr>
            <a:grpSpLocks/>
          </p:cNvGrpSpPr>
          <p:nvPr/>
        </p:nvGrpSpPr>
        <p:grpSpPr bwMode="auto">
          <a:xfrm>
            <a:off x="4830763" y="5573713"/>
            <a:ext cx="936625" cy="160337"/>
            <a:chOff x="839" y="3720"/>
            <a:chExt cx="3629" cy="146"/>
          </a:xfrm>
        </p:grpSpPr>
        <p:sp>
          <p:nvSpPr>
            <p:cNvPr id="43045" name="Line 35"/>
            <p:cNvSpPr>
              <a:spLocks noChangeShapeType="1"/>
            </p:cNvSpPr>
            <p:nvPr/>
          </p:nvSpPr>
          <p:spPr bwMode="auto">
            <a:xfrm>
              <a:off x="839" y="37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6" name="Line 36"/>
            <p:cNvSpPr>
              <a:spLocks noChangeShapeType="1"/>
            </p:cNvSpPr>
            <p:nvPr/>
          </p:nvSpPr>
          <p:spPr bwMode="auto">
            <a:xfrm>
              <a:off x="839" y="3793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7" name="Line 37"/>
            <p:cNvSpPr>
              <a:spLocks noChangeShapeType="1"/>
            </p:cNvSpPr>
            <p:nvPr/>
          </p:nvSpPr>
          <p:spPr bwMode="auto">
            <a:xfrm>
              <a:off x="4468" y="37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23" name="Group 38"/>
          <p:cNvGrpSpPr>
            <a:grpSpLocks/>
          </p:cNvGrpSpPr>
          <p:nvPr/>
        </p:nvGrpSpPr>
        <p:grpSpPr bwMode="auto">
          <a:xfrm>
            <a:off x="1331913" y="5286375"/>
            <a:ext cx="792162" cy="187325"/>
            <a:chOff x="839" y="3720"/>
            <a:chExt cx="3629" cy="146"/>
          </a:xfrm>
        </p:grpSpPr>
        <p:sp>
          <p:nvSpPr>
            <p:cNvPr id="43042" name="Line 39"/>
            <p:cNvSpPr>
              <a:spLocks noChangeShapeType="1"/>
            </p:cNvSpPr>
            <p:nvPr/>
          </p:nvSpPr>
          <p:spPr bwMode="auto">
            <a:xfrm>
              <a:off x="839" y="37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3" name="Line 40"/>
            <p:cNvSpPr>
              <a:spLocks noChangeShapeType="1"/>
            </p:cNvSpPr>
            <p:nvPr/>
          </p:nvSpPr>
          <p:spPr bwMode="auto">
            <a:xfrm>
              <a:off x="839" y="3793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4" name="Line 41"/>
            <p:cNvSpPr>
              <a:spLocks noChangeShapeType="1"/>
            </p:cNvSpPr>
            <p:nvPr/>
          </p:nvSpPr>
          <p:spPr bwMode="auto">
            <a:xfrm>
              <a:off x="4468" y="37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24" name="Group 42"/>
          <p:cNvGrpSpPr>
            <a:grpSpLocks/>
          </p:cNvGrpSpPr>
          <p:nvPr/>
        </p:nvGrpSpPr>
        <p:grpSpPr bwMode="auto">
          <a:xfrm>
            <a:off x="4211638" y="4654550"/>
            <a:ext cx="1800225" cy="142875"/>
            <a:chOff x="839" y="3720"/>
            <a:chExt cx="3629" cy="146"/>
          </a:xfrm>
        </p:grpSpPr>
        <p:sp>
          <p:nvSpPr>
            <p:cNvPr id="43039" name="Line 43"/>
            <p:cNvSpPr>
              <a:spLocks noChangeShapeType="1"/>
            </p:cNvSpPr>
            <p:nvPr/>
          </p:nvSpPr>
          <p:spPr bwMode="auto">
            <a:xfrm>
              <a:off x="839" y="37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0" name="Line 44"/>
            <p:cNvSpPr>
              <a:spLocks noChangeShapeType="1"/>
            </p:cNvSpPr>
            <p:nvPr/>
          </p:nvSpPr>
          <p:spPr bwMode="auto">
            <a:xfrm>
              <a:off x="839" y="3793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1" name="Line 45"/>
            <p:cNvSpPr>
              <a:spLocks noChangeShapeType="1"/>
            </p:cNvSpPr>
            <p:nvPr/>
          </p:nvSpPr>
          <p:spPr bwMode="auto">
            <a:xfrm>
              <a:off x="4468" y="37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46"/>
          <p:cNvGrpSpPr>
            <a:grpSpLocks/>
          </p:cNvGrpSpPr>
          <p:nvPr/>
        </p:nvGrpSpPr>
        <p:grpSpPr bwMode="auto">
          <a:xfrm>
            <a:off x="107950" y="4437063"/>
            <a:ext cx="6985000" cy="1489075"/>
            <a:chOff x="68" y="2795"/>
            <a:chExt cx="4400" cy="938"/>
          </a:xfrm>
        </p:grpSpPr>
        <p:sp>
          <p:nvSpPr>
            <p:cNvPr id="43026" name="Text Box 47"/>
            <p:cNvSpPr txBox="1">
              <a:spLocks noChangeArrowheads="1"/>
            </p:cNvSpPr>
            <p:nvPr/>
          </p:nvSpPr>
          <p:spPr bwMode="auto">
            <a:xfrm>
              <a:off x="1416" y="3521"/>
              <a:ext cx="375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600" b="1">
                  <a:solidFill>
                    <a:schemeClr val="accent2"/>
                  </a:solidFill>
                </a:rPr>
                <a:t>001</a:t>
              </a:r>
              <a:endParaRPr lang="en-US" sz="1600" b="1">
                <a:solidFill>
                  <a:schemeClr val="accent2"/>
                </a:solidFill>
              </a:endParaRPr>
            </a:p>
          </p:txBody>
        </p:sp>
        <p:sp>
          <p:nvSpPr>
            <p:cNvPr id="43027" name="Text Box 48"/>
            <p:cNvSpPr txBox="1">
              <a:spLocks noChangeArrowheads="1"/>
            </p:cNvSpPr>
            <p:nvPr/>
          </p:nvSpPr>
          <p:spPr bwMode="auto">
            <a:xfrm>
              <a:off x="2641" y="3521"/>
              <a:ext cx="375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600" b="1">
                  <a:solidFill>
                    <a:schemeClr val="accent2"/>
                  </a:solidFill>
                </a:rPr>
                <a:t>010</a:t>
              </a:r>
              <a:endParaRPr lang="en-US" sz="1600" b="1">
                <a:solidFill>
                  <a:schemeClr val="accent2"/>
                </a:solidFill>
              </a:endParaRPr>
            </a:p>
          </p:txBody>
        </p:sp>
        <p:sp>
          <p:nvSpPr>
            <p:cNvPr id="43028" name="Text Box 49"/>
            <p:cNvSpPr txBox="1">
              <a:spLocks noChangeArrowheads="1"/>
            </p:cNvSpPr>
            <p:nvPr/>
          </p:nvSpPr>
          <p:spPr bwMode="auto">
            <a:xfrm>
              <a:off x="3140" y="3517"/>
              <a:ext cx="375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600" b="1">
                  <a:solidFill>
                    <a:schemeClr val="accent2"/>
                  </a:solidFill>
                </a:rPr>
                <a:t>011</a:t>
              </a:r>
              <a:endParaRPr lang="en-US" sz="1600" b="1">
                <a:solidFill>
                  <a:schemeClr val="accent2"/>
                </a:solidFill>
              </a:endParaRPr>
            </a:p>
          </p:txBody>
        </p:sp>
        <p:sp>
          <p:nvSpPr>
            <p:cNvPr id="43029" name="Text Box 50"/>
            <p:cNvSpPr txBox="1">
              <a:spLocks noChangeArrowheads="1"/>
            </p:cNvSpPr>
            <p:nvPr/>
          </p:nvSpPr>
          <p:spPr bwMode="auto">
            <a:xfrm>
              <a:off x="4093" y="3521"/>
              <a:ext cx="375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600" b="1">
                  <a:solidFill>
                    <a:schemeClr val="accent2"/>
                  </a:solidFill>
                </a:rPr>
                <a:t>100</a:t>
              </a:r>
              <a:endParaRPr lang="en-US" sz="1600" b="1">
                <a:solidFill>
                  <a:schemeClr val="accent2"/>
                </a:solidFill>
              </a:endParaRPr>
            </a:p>
          </p:txBody>
        </p:sp>
        <p:sp>
          <p:nvSpPr>
            <p:cNvPr id="43030" name="Text Box 51"/>
            <p:cNvSpPr txBox="1">
              <a:spLocks noChangeArrowheads="1"/>
            </p:cNvSpPr>
            <p:nvPr/>
          </p:nvSpPr>
          <p:spPr bwMode="auto">
            <a:xfrm>
              <a:off x="884" y="3203"/>
              <a:ext cx="375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600" b="1">
                  <a:solidFill>
                    <a:srgbClr val="009900"/>
                  </a:solidFill>
                </a:rPr>
                <a:t>01</a:t>
              </a:r>
              <a:endParaRPr lang="en-US" sz="1600" b="1">
                <a:solidFill>
                  <a:srgbClr val="009900"/>
                </a:solidFill>
              </a:endParaRPr>
            </a:p>
          </p:txBody>
        </p:sp>
        <p:sp>
          <p:nvSpPr>
            <p:cNvPr id="43031" name="Text Box 52"/>
            <p:cNvSpPr txBox="1">
              <a:spLocks noChangeArrowheads="1"/>
            </p:cNvSpPr>
            <p:nvPr/>
          </p:nvSpPr>
          <p:spPr bwMode="auto">
            <a:xfrm>
              <a:off x="1734" y="3203"/>
              <a:ext cx="375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600" b="1">
                  <a:solidFill>
                    <a:srgbClr val="009900"/>
                  </a:solidFill>
                </a:rPr>
                <a:t>10</a:t>
              </a:r>
              <a:endParaRPr lang="en-US" sz="1600" b="1">
                <a:solidFill>
                  <a:srgbClr val="009900"/>
                </a:solidFill>
              </a:endParaRPr>
            </a:p>
          </p:txBody>
        </p:sp>
        <p:sp>
          <p:nvSpPr>
            <p:cNvPr id="43032" name="Text Box 53"/>
            <p:cNvSpPr txBox="1">
              <a:spLocks noChangeArrowheads="1"/>
            </p:cNvSpPr>
            <p:nvPr/>
          </p:nvSpPr>
          <p:spPr bwMode="auto">
            <a:xfrm>
              <a:off x="2868" y="3203"/>
              <a:ext cx="375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600" b="1">
                  <a:solidFill>
                    <a:srgbClr val="009900"/>
                  </a:solidFill>
                </a:rPr>
                <a:t>11</a:t>
              </a:r>
              <a:endParaRPr lang="en-US" sz="1600" b="1">
                <a:solidFill>
                  <a:srgbClr val="009900"/>
                </a:solidFill>
              </a:endParaRPr>
            </a:p>
          </p:txBody>
        </p:sp>
        <p:sp>
          <p:nvSpPr>
            <p:cNvPr id="43033" name="Text Box 54"/>
            <p:cNvSpPr txBox="1">
              <a:spLocks noChangeArrowheads="1"/>
            </p:cNvSpPr>
            <p:nvPr/>
          </p:nvSpPr>
          <p:spPr bwMode="auto">
            <a:xfrm>
              <a:off x="3004" y="3003"/>
              <a:ext cx="375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600" b="1">
                  <a:solidFill>
                    <a:srgbClr val="3333CC"/>
                  </a:solidFill>
                </a:rPr>
                <a:t>1</a:t>
              </a:r>
              <a:endParaRPr lang="en-US" sz="1600" b="1">
                <a:solidFill>
                  <a:srgbClr val="3333CC"/>
                </a:solidFill>
              </a:endParaRPr>
            </a:p>
          </p:txBody>
        </p:sp>
        <p:sp>
          <p:nvSpPr>
            <p:cNvPr id="43034" name="Text Box 55"/>
            <p:cNvSpPr txBox="1">
              <a:spLocks noChangeArrowheads="1"/>
            </p:cNvSpPr>
            <p:nvPr/>
          </p:nvSpPr>
          <p:spPr bwMode="auto">
            <a:xfrm>
              <a:off x="3007" y="2795"/>
              <a:ext cx="375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600" b="1"/>
                <a:t>1</a:t>
              </a:r>
              <a:endParaRPr lang="en-US" sz="1600" b="1"/>
            </a:p>
          </p:txBody>
        </p:sp>
        <p:sp>
          <p:nvSpPr>
            <p:cNvPr id="43035" name="Text Box 56"/>
            <p:cNvSpPr txBox="1">
              <a:spLocks noChangeArrowheads="1"/>
            </p:cNvSpPr>
            <p:nvPr/>
          </p:nvSpPr>
          <p:spPr bwMode="auto">
            <a:xfrm>
              <a:off x="68" y="3462"/>
              <a:ext cx="74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solidFill>
                    <a:schemeClr val="accent2"/>
                  </a:solidFill>
                </a:rPr>
                <a:t>3 symbols</a:t>
              </a:r>
            </a:p>
          </p:txBody>
        </p:sp>
        <p:sp>
          <p:nvSpPr>
            <p:cNvPr id="43036" name="Text Box 57"/>
            <p:cNvSpPr txBox="1">
              <a:spLocks noChangeArrowheads="1"/>
            </p:cNvSpPr>
            <p:nvPr/>
          </p:nvSpPr>
          <p:spPr bwMode="auto">
            <a:xfrm>
              <a:off x="76" y="3257"/>
              <a:ext cx="74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solidFill>
                    <a:srgbClr val="009900"/>
                  </a:solidFill>
                </a:rPr>
                <a:t>2 symbols</a:t>
              </a:r>
            </a:p>
          </p:txBody>
        </p:sp>
        <p:sp>
          <p:nvSpPr>
            <p:cNvPr id="43037" name="Text Box 58"/>
            <p:cNvSpPr txBox="1">
              <a:spLocks noChangeArrowheads="1"/>
            </p:cNvSpPr>
            <p:nvPr/>
          </p:nvSpPr>
          <p:spPr bwMode="auto">
            <a:xfrm>
              <a:off x="71" y="3022"/>
              <a:ext cx="70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solidFill>
                    <a:srgbClr val="3333CC"/>
                  </a:solidFill>
                </a:rPr>
                <a:t>1 symbol </a:t>
              </a:r>
            </a:p>
          </p:txBody>
        </p:sp>
        <p:sp>
          <p:nvSpPr>
            <p:cNvPr id="43038" name="Text Box 59"/>
            <p:cNvSpPr txBox="1">
              <a:spLocks noChangeArrowheads="1"/>
            </p:cNvSpPr>
            <p:nvPr/>
          </p:nvSpPr>
          <p:spPr bwMode="auto">
            <a:xfrm>
              <a:off x="84" y="2795"/>
              <a:ext cx="70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/>
                <a:t>1 symbol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AA9BC8-3705-4593-A148-C7DEBA4E2D94}" type="slidenum">
              <a:rPr lang="en-US" smtClean="0">
                <a:latin typeface="Arial" charset="0"/>
                <a:cs typeface="Arial" charset="0"/>
              </a:rPr>
              <a:pPr/>
              <a:t>25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Encoding the Ranges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Extra symbols of the layer: range code</a:t>
            </a:r>
          </a:p>
          <a:p>
            <a:pPr eaLnBrk="1" hangingPunct="1"/>
            <a:r>
              <a:rPr lang="en-US" smtClean="0"/>
              <a:t>Extra symbols of other layers: </a:t>
            </a:r>
            <a:r>
              <a:rPr lang="en-US" smtClean="0">
                <a:sym typeface="Symbol" pitchFamily="18" charset="2"/>
              </a:rPr>
              <a:t>…</a:t>
            </a:r>
          </a:p>
        </p:txBody>
      </p:sp>
      <p:grpSp>
        <p:nvGrpSpPr>
          <p:cNvPr id="44037" name="Group 10"/>
          <p:cNvGrpSpPr>
            <a:grpSpLocks/>
          </p:cNvGrpSpPr>
          <p:nvPr/>
        </p:nvGrpSpPr>
        <p:grpSpPr bwMode="auto">
          <a:xfrm>
            <a:off x="1331913" y="5949950"/>
            <a:ext cx="6480175" cy="142875"/>
            <a:chOff x="839" y="3720"/>
            <a:chExt cx="3629" cy="146"/>
          </a:xfrm>
        </p:grpSpPr>
        <p:sp>
          <p:nvSpPr>
            <p:cNvPr id="44094" name="Line 11"/>
            <p:cNvSpPr>
              <a:spLocks noChangeShapeType="1"/>
            </p:cNvSpPr>
            <p:nvPr/>
          </p:nvSpPr>
          <p:spPr bwMode="auto">
            <a:xfrm>
              <a:off x="839" y="37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5" name="Line 12"/>
            <p:cNvSpPr>
              <a:spLocks noChangeShapeType="1"/>
            </p:cNvSpPr>
            <p:nvPr/>
          </p:nvSpPr>
          <p:spPr bwMode="auto">
            <a:xfrm>
              <a:off x="839" y="3793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6" name="Line 13"/>
            <p:cNvSpPr>
              <a:spLocks noChangeShapeType="1"/>
            </p:cNvSpPr>
            <p:nvPr/>
          </p:nvSpPr>
          <p:spPr bwMode="auto">
            <a:xfrm>
              <a:off x="4468" y="37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8" name="Text Box 14"/>
          <p:cNvSpPr txBox="1">
            <a:spLocks noChangeArrowheads="1"/>
          </p:cNvSpPr>
          <p:nvPr/>
        </p:nvSpPr>
        <p:spPr bwMode="auto">
          <a:xfrm>
            <a:off x="1187450" y="61579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0</a:t>
            </a:r>
          </a:p>
        </p:txBody>
      </p:sp>
      <p:sp>
        <p:nvSpPr>
          <p:cNvPr id="44039" name="Text Box 15"/>
          <p:cNvSpPr txBox="1">
            <a:spLocks noChangeArrowheads="1"/>
          </p:cNvSpPr>
          <p:nvPr/>
        </p:nvSpPr>
        <p:spPr bwMode="auto">
          <a:xfrm>
            <a:off x="7524750" y="6165850"/>
            <a:ext cx="682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2</a:t>
            </a:r>
            <a:r>
              <a:rPr lang="en-US" sz="1800" baseline="30000"/>
              <a:t>16</a:t>
            </a:r>
            <a:r>
              <a:rPr lang="en-US" sz="1800"/>
              <a:t>-1</a:t>
            </a:r>
          </a:p>
        </p:txBody>
      </p:sp>
      <p:grpSp>
        <p:nvGrpSpPr>
          <p:cNvPr id="44040" name="Group 16"/>
          <p:cNvGrpSpPr>
            <a:grpSpLocks/>
          </p:cNvGrpSpPr>
          <p:nvPr/>
        </p:nvGrpSpPr>
        <p:grpSpPr bwMode="auto">
          <a:xfrm>
            <a:off x="1547813" y="5589588"/>
            <a:ext cx="2303462" cy="142875"/>
            <a:chOff x="839" y="3720"/>
            <a:chExt cx="3629" cy="146"/>
          </a:xfrm>
        </p:grpSpPr>
        <p:sp>
          <p:nvSpPr>
            <p:cNvPr id="44091" name="Line 17"/>
            <p:cNvSpPr>
              <a:spLocks noChangeShapeType="1"/>
            </p:cNvSpPr>
            <p:nvPr/>
          </p:nvSpPr>
          <p:spPr bwMode="auto">
            <a:xfrm>
              <a:off x="839" y="37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2" name="Line 18"/>
            <p:cNvSpPr>
              <a:spLocks noChangeShapeType="1"/>
            </p:cNvSpPr>
            <p:nvPr/>
          </p:nvSpPr>
          <p:spPr bwMode="auto">
            <a:xfrm>
              <a:off x="839" y="3793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3" name="Line 19"/>
            <p:cNvSpPr>
              <a:spLocks noChangeShapeType="1"/>
            </p:cNvSpPr>
            <p:nvPr/>
          </p:nvSpPr>
          <p:spPr bwMode="auto">
            <a:xfrm>
              <a:off x="4468" y="37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041" name="Group 20"/>
          <p:cNvGrpSpPr>
            <a:grpSpLocks/>
          </p:cNvGrpSpPr>
          <p:nvPr/>
        </p:nvGrpSpPr>
        <p:grpSpPr bwMode="auto">
          <a:xfrm>
            <a:off x="6156325" y="5564188"/>
            <a:ext cx="1655763" cy="169862"/>
            <a:chOff x="839" y="3720"/>
            <a:chExt cx="3629" cy="146"/>
          </a:xfrm>
        </p:grpSpPr>
        <p:sp>
          <p:nvSpPr>
            <p:cNvPr id="44088" name="Line 21"/>
            <p:cNvSpPr>
              <a:spLocks noChangeShapeType="1"/>
            </p:cNvSpPr>
            <p:nvPr/>
          </p:nvSpPr>
          <p:spPr bwMode="auto">
            <a:xfrm>
              <a:off x="839" y="37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9" name="Line 22"/>
            <p:cNvSpPr>
              <a:spLocks noChangeShapeType="1"/>
            </p:cNvSpPr>
            <p:nvPr/>
          </p:nvSpPr>
          <p:spPr bwMode="auto">
            <a:xfrm>
              <a:off x="839" y="3793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0" name="Line 23"/>
            <p:cNvSpPr>
              <a:spLocks noChangeShapeType="1"/>
            </p:cNvSpPr>
            <p:nvPr/>
          </p:nvSpPr>
          <p:spPr bwMode="auto">
            <a:xfrm>
              <a:off x="4468" y="37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042" name="Group 24"/>
          <p:cNvGrpSpPr>
            <a:grpSpLocks/>
          </p:cNvGrpSpPr>
          <p:nvPr/>
        </p:nvGrpSpPr>
        <p:grpSpPr bwMode="auto">
          <a:xfrm>
            <a:off x="3851275" y="5319713"/>
            <a:ext cx="3600450" cy="125412"/>
            <a:chOff x="839" y="3720"/>
            <a:chExt cx="3629" cy="146"/>
          </a:xfrm>
        </p:grpSpPr>
        <p:sp>
          <p:nvSpPr>
            <p:cNvPr id="44085" name="Line 25"/>
            <p:cNvSpPr>
              <a:spLocks noChangeShapeType="1"/>
            </p:cNvSpPr>
            <p:nvPr/>
          </p:nvSpPr>
          <p:spPr bwMode="auto">
            <a:xfrm>
              <a:off x="839" y="37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6" name="Line 26"/>
            <p:cNvSpPr>
              <a:spLocks noChangeShapeType="1"/>
            </p:cNvSpPr>
            <p:nvPr/>
          </p:nvSpPr>
          <p:spPr bwMode="auto">
            <a:xfrm>
              <a:off x="839" y="3793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7" name="Line 27"/>
            <p:cNvSpPr>
              <a:spLocks noChangeShapeType="1"/>
            </p:cNvSpPr>
            <p:nvPr/>
          </p:nvSpPr>
          <p:spPr bwMode="auto">
            <a:xfrm>
              <a:off x="4468" y="37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043" name="Group 28"/>
          <p:cNvGrpSpPr>
            <a:grpSpLocks/>
          </p:cNvGrpSpPr>
          <p:nvPr/>
        </p:nvGrpSpPr>
        <p:grpSpPr bwMode="auto">
          <a:xfrm>
            <a:off x="4067175" y="5583238"/>
            <a:ext cx="720725" cy="150812"/>
            <a:chOff x="839" y="3720"/>
            <a:chExt cx="3629" cy="146"/>
          </a:xfrm>
        </p:grpSpPr>
        <p:sp>
          <p:nvSpPr>
            <p:cNvPr id="44082" name="Line 29"/>
            <p:cNvSpPr>
              <a:spLocks noChangeShapeType="1"/>
            </p:cNvSpPr>
            <p:nvPr/>
          </p:nvSpPr>
          <p:spPr bwMode="auto">
            <a:xfrm>
              <a:off x="839" y="37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3" name="Line 30"/>
            <p:cNvSpPr>
              <a:spLocks noChangeShapeType="1"/>
            </p:cNvSpPr>
            <p:nvPr/>
          </p:nvSpPr>
          <p:spPr bwMode="auto">
            <a:xfrm>
              <a:off x="839" y="3793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4" name="Line 31"/>
            <p:cNvSpPr>
              <a:spLocks noChangeShapeType="1"/>
            </p:cNvSpPr>
            <p:nvPr/>
          </p:nvSpPr>
          <p:spPr bwMode="auto">
            <a:xfrm>
              <a:off x="4468" y="37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044" name="Group 32"/>
          <p:cNvGrpSpPr>
            <a:grpSpLocks/>
          </p:cNvGrpSpPr>
          <p:nvPr/>
        </p:nvGrpSpPr>
        <p:grpSpPr bwMode="auto">
          <a:xfrm>
            <a:off x="2411413" y="5294313"/>
            <a:ext cx="1008062" cy="179387"/>
            <a:chOff x="1519" y="3335"/>
            <a:chExt cx="635" cy="113"/>
          </a:xfrm>
        </p:grpSpPr>
        <p:sp>
          <p:nvSpPr>
            <p:cNvPr id="44079" name="Line 33"/>
            <p:cNvSpPr>
              <a:spLocks noChangeShapeType="1"/>
            </p:cNvSpPr>
            <p:nvPr/>
          </p:nvSpPr>
          <p:spPr bwMode="auto">
            <a:xfrm>
              <a:off x="1519" y="3343"/>
              <a:ext cx="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0" name="Line 34"/>
            <p:cNvSpPr>
              <a:spLocks noChangeShapeType="1"/>
            </p:cNvSpPr>
            <p:nvPr/>
          </p:nvSpPr>
          <p:spPr bwMode="auto">
            <a:xfrm>
              <a:off x="1519" y="3392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1" name="Line 35"/>
            <p:cNvSpPr>
              <a:spLocks noChangeShapeType="1"/>
            </p:cNvSpPr>
            <p:nvPr/>
          </p:nvSpPr>
          <p:spPr bwMode="auto">
            <a:xfrm>
              <a:off x="2154" y="3335"/>
              <a:ext cx="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045" name="Group 36"/>
          <p:cNvGrpSpPr>
            <a:grpSpLocks/>
          </p:cNvGrpSpPr>
          <p:nvPr/>
        </p:nvGrpSpPr>
        <p:grpSpPr bwMode="auto">
          <a:xfrm>
            <a:off x="2627313" y="4979988"/>
            <a:ext cx="4824412" cy="133350"/>
            <a:chOff x="839" y="3720"/>
            <a:chExt cx="3629" cy="146"/>
          </a:xfrm>
        </p:grpSpPr>
        <p:sp>
          <p:nvSpPr>
            <p:cNvPr id="44076" name="Line 37"/>
            <p:cNvSpPr>
              <a:spLocks noChangeShapeType="1"/>
            </p:cNvSpPr>
            <p:nvPr/>
          </p:nvSpPr>
          <p:spPr bwMode="auto">
            <a:xfrm>
              <a:off x="839" y="37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7" name="Line 38"/>
            <p:cNvSpPr>
              <a:spLocks noChangeShapeType="1"/>
            </p:cNvSpPr>
            <p:nvPr/>
          </p:nvSpPr>
          <p:spPr bwMode="auto">
            <a:xfrm>
              <a:off x="839" y="3793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8" name="Line 39"/>
            <p:cNvSpPr>
              <a:spLocks noChangeShapeType="1"/>
            </p:cNvSpPr>
            <p:nvPr/>
          </p:nvSpPr>
          <p:spPr bwMode="auto">
            <a:xfrm>
              <a:off x="4468" y="37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046" name="Group 40"/>
          <p:cNvGrpSpPr>
            <a:grpSpLocks/>
          </p:cNvGrpSpPr>
          <p:nvPr/>
        </p:nvGrpSpPr>
        <p:grpSpPr bwMode="auto">
          <a:xfrm>
            <a:off x="4830763" y="5573713"/>
            <a:ext cx="936625" cy="160337"/>
            <a:chOff x="839" y="3720"/>
            <a:chExt cx="3629" cy="146"/>
          </a:xfrm>
        </p:grpSpPr>
        <p:sp>
          <p:nvSpPr>
            <p:cNvPr id="44073" name="Line 41"/>
            <p:cNvSpPr>
              <a:spLocks noChangeShapeType="1"/>
            </p:cNvSpPr>
            <p:nvPr/>
          </p:nvSpPr>
          <p:spPr bwMode="auto">
            <a:xfrm>
              <a:off x="839" y="37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4" name="Line 42"/>
            <p:cNvSpPr>
              <a:spLocks noChangeShapeType="1"/>
            </p:cNvSpPr>
            <p:nvPr/>
          </p:nvSpPr>
          <p:spPr bwMode="auto">
            <a:xfrm>
              <a:off x="839" y="3793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5" name="Line 43"/>
            <p:cNvSpPr>
              <a:spLocks noChangeShapeType="1"/>
            </p:cNvSpPr>
            <p:nvPr/>
          </p:nvSpPr>
          <p:spPr bwMode="auto">
            <a:xfrm>
              <a:off x="4468" y="37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047" name="Group 44"/>
          <p:cNvGrpSpPr>
            <a:grpSpLocks/>
          </p:cNvGrpSpPr>
          <p:nvPr/>
        </p:nvGrpSpPr>
        <p:grpSpPr bwMode="auto">
          <a:xfrm>
            <a:off x="1331913" y="5286375"/>
            <a:ext cx="792162" cy="187325"/>
            <a:chOff x="839" y="3720"/>
            <a:chExt cx="3629" cy="146"/>
          </a:xfrm>
        </p:grpSpPr>
        <p:sp>
          <p:nvSpPr>
            <p:cNvPr id="44070" name="Line 45"/>
            <p:cNvSpPr>
              <a:spLocks noChangeShapeType="1"/>
            </p:cNvSpPr>
            <p:nvPr/>
          </p:nvSpPr>
          <p:spPr bwMode="auto">
            <a:xfrm>
              <a:off x="839" y="37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1" name="Line 46"/>
            <p:cNvSpPr>
              <a:spLocks noChangeShapeType="1"/>
            </p:cNvSpPr>
            <p:nvPr/>
          </p:nvSpPr>
          <p:spPr bwMode="auto">
            <a:xfrm>
              <a:off x="839" y="3793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2" name="Line 47"/>
            <p:cNvSpPr>
              <a:spLocks noChangeShapeType="1"/>
            </p:cNvSpPr>
            <p:nvPr/>
          </p:nvSpPr>
          <p:spPr bwMode="auto">
            <a:xfrm>
              <a:off x="4468" y="37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048" name="Group 48"/>
          <p:cNvGrpSpPr>
            <a:grpSpLocks/>
          </p:cNvGrpSpPr>
          <p:nvPr/>
        </p:nvGrpSpPr>
        <p:grpSpPr bwMode="auto">
          <a:xfrm>
            <a:off x="4211638" y="4654550"/>
            <a:ext cx="1800225" cy="142875"/>
            <a:chOff x="839" y="3720"/>
            <a:chExt cx="3629" cy="146"/>
          </a:xfrm>
        </p:grpSpPr>
        <p:sp>
          <p:nvSpPr>
            <p:cNvPr id="44067" name="Line 49"/>
            <p:cNvSpPr>
              <a:spLocks noChangeShapeType="1"/>
            </p:cNvSpPr>
            <p:nvPr/>
          </p:nvSpPr>
          <p:spPr bwMode="auto">
            <a:xfrm>
              <a:off x="839" y="37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8" name="Line 50"/>
            <p:cNvSpPr>
              <a:spLocks noChangeShapeType="1"/>
            </p:cNvSpPr>
            <p:nvPr/>
          </p:nvSpPr>
          <p:spPr bwMode="auto">
            <a:xfrm>
              <a:off x="839" y="3793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9" name="Line 51"/>
            <p:cNvSpPr>
              <a:spLocks noChangeShapeType="1"/>
            </p:cNvSpPr>
            <p:nvPr/>
          </p:nvSpPr>
          <p:spPr bwMode="auto">
            <a:xfrm>
              <a:off x="4468" y="37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49" name="Text Box 52"/>
          <p:cNvSpPr txBox="1">
            <a:spLocks noChangeArrowheads="1"/>
          </p:cNvSpPr>
          <p:nvPr/>
        </p:nvSpPr>
        <p:spPr bwMode="auto">
          <a:xfrm>
            <a:off x="2247900" y="5589588"/>
            <a:ext cx="5953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1600" b="1">
                <a:solidFill>
                  <a:schemeClr val="accent2"/>
                </a:solidFill>
              </a:rPr>
              <a:t>001</a:t>
            </a:r>
            <a:endParaRPr lang="en-US" sz="1600" b="1">
              <a:solidFill>
                <a:schemeClr val="accent2"/>
              </a:solidFill>
            </a:endParaRPr>
          </a:p>
        </p:txBody>
      </p:sp>
      <p:sp>
        <p:nvSpPr>
          <p:cNvPr id="44050" name="Text Box 53"/>
          <p:cNvSpPr txBox="1">
            <a:spLocks noChangeArrowheads="1"/>
          </p:cNvSpPr>
          <p:nvPr/>
        </p:nvSpPr>
        <p:spPr bwMode="auto">
          <a:xfrm>
            <a:off x="4192588" y="5589588"/>
            <a:ext cx="5953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1600" b="1">
                <a:solidFill>
                  <a:schemeClr val="accent2"/>
                </a:solidFill>
              </a:rPr>
              <a:t>010</a:t>
            </a:r>
            <a:endParaRPr lang="en-US" sz="1600" b="1">
              <a:solidFill>
                <a:schemeClr val="accent2"/>
              </a:solidFill>
            </a:endParaRPr>
          </a:p>
        </p:txBody>
      </p:sp>
      <p:sp>
        <p:nvSpPr>
          <p:cNvPr id="44051" name="Text Box 54"/>
          <p:cNvSpPr txBox="1">
            <a:spLocks noChangeArrowheads="1"/>
          </p:cNvSpPr>
          <p:nvPr/>
        </p:nvSpPr>
        <p:spPr bwMode="auto">
          <a:xfrm>
            <a:off x="4984750" y="5583238"/>
            <a:ext cx="5953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1600" b="1">
                <a:solidFill>
                  <a:schemeClr val="accent2"/>
                </a:solidFill>
              </a:rPr>
              <a:t>011</a:t>
            </a:r>
            <a:endParaRPr lang="en-US" sz="1600" b="1">
              <a:solidFill>
                <a:schemeClr val="accent2"/>
              </a:solidFill>
            </a:endParaRPr>
          </a:p>
        </p:txBody>
      </p:sp>
      <p:sp>
        <p:nvSpPr>
          <p:cNvPr id="44052" name="Text Box 55"/>
          <p:cNvSpPr txBox="1">
            <a:spLocks noChangeArrowheads="1"/>
          </p:cNvSpPr>
          <p:nvPr/>
        </p:nvSpPr>
        <p:spPr bwMode="auto">
          <a:xfrm>
            <a:off x="6497638" y="5589588"/>
            <a:ext cx="5953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1600" b="1">
                <a:solidFill>
                  <a:schemeClr val="accent2"/>
                </a:solidFill>
              </a:rPr>
              <a:t>100</a:t>
            </a:r>
            <a:endParaRPr lang="en-US" sz="1600" b="1">
              <a:solidFill>
                <a:schemeClr val="accent2"/>
              </a:solidFill>
            </a:endParaRPr>
          </a:p>
        </p:txBody>
      </p:sp>
      <p:sp>
        <p:nvSpPr>
          <p:cNvPr id="44053" name="Text Box 56"/>
          <p:cNvSpPr txBox="1">
            <a:spLocks noChangeArrowheads="1"/>
          </p:cNvSpPr>
          <p:nvPr/>
        </p:nvSpPr>
        <p:spPr bwMode="auto">
          <a:xfrm>
            <a:off x="1403350" y="5084763"/>
            <a:ext cx="5953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1600" b="1">
                <a:solidFill>
                  <a:srgbClr val="009900"/>
                </a:solidFill>
              </a:rPr>
              <a:t>01</a:t>
            </a:r>
            <a:endParaRPr lang="en-US" sz="1600" b="1">
              <a:solidFill>
                <a:srgbClr val="009900"/>
              </a:solidFill>
            </a:endParaRPr>
          </a:p>
        </p:txBody>
      </p:sp>
      <p:sp>
        <p:nvSpPr>
          <p:cNvPr id="44054" name="Text Box 57"/>
          <p:cNvSpPr txBox="1">
            <a:spLocks noChangeArrowheads="1"/>
          </p:cNvSpPr>
          <p:nvPr/>
        </p:nvSpPr>
        <p:spPr bwMode="auto">
          <a:xfrm>
            <a:off x="2752725" y="5084763"/>
            <a:ext cx="5953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1600" b="1">
                <a:solidFill>
                  <a:srgbClr val="009900"/>
                </a:solidFill>
              </a:rPr>
              <a:t>10</a:t>
            </a:r>
            <a:endParaRPr lang="en-US" sz="1600" b="1">
              <a:solidFill>
                <a:srgbClr val="009900"/>
              </a:solidFill>
            </a:endParaRPr>
          </a:p>
        </p:txBody>
      </p:sp>
      <p:sp>
        <p:nvSpPr>
          <p:cNvPr id="44055" name="Text Box 58"/>
          <p:cNvSpPr txBox="1">
            <a:spLocks noChangeArrowheads="1"/>
          </p:cNvSpPr>
          <p:nvPr/>
        </p:nvSpPr>
        <p:spPr bwMode="auto">
          <a:xfrm>
            <a:off x="4552950" y="5084763"/>
            <a:ext cx="5953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1600" b="1">
                <a:solidFill>
                  <a:srgbClr val="009900"/>
                </a:solidFill>
              </a:rPr>
              <a:t>11</a:t>
            </a:r>
            <a:endParaRPr lang="en-US" sz="1600" b="1">
              <a:solidFill>
                <a:srgbClr val="009900"/>
              </a:solidFill>
            </a:endParaRPr>
          </a:p>
        </p:txBody>
      </p:sp>
      <p:sp>
        <p:nvSpPr>
          <p:cNvPr id="44056" name="Text Box 59"/>
          <p:cNvSpPr txBox="1">
            <a:spLocks noChangeArrowheads="1"/>
          </p:cNvSpPr>
          <p:nvPr/>
        </p:nvSpPr>
        <p:spPr bwMode="auto">
          <a:xfrm>
            <a:off x="4768850" y="4767263"/>
            <a:ext cx="5953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1600" b="1">
                <a:solidFill>
                  <a:srgbClr val="3333CC"/>
                </a:solidFill>
              </a:rPr>
              <a:t>1</a:t>
            </a:r>
            <a:endParaRPr lang="en-US" sz="1600" b="1">
              <a:solidFill>
                <a:srgbClr val="3333CC"/>
              </a:solidFill>
            </a:endParaRPr>
          </a:p>
        </p:txBody>
      </p:sp>
      <p:sp>
        <p:nvSpPr>
          <p:cNvPr id="44057" name="Text Box 60"/>
          <p:cNvSpPr txBox="1">
            <a:spLocks noChangeArrowheads="1"/>
          </p:cNvSpPr>
          <p:nvPr/>
        </p:nvSpPr>
        <p:spPr bwMode="auto">
          <a:xfrm>
            <a:off x="4773613" y="4437063"/>
            <a:ext cx="5953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1600" b="1"/>
              <a:t>1</a:t>
            </a:r>
            <a:endParaRPr lang="en-US" sz="1600" b="1"/>
          </a:p>
        </p:txBody>
      </p:sp>
      <p:sp>
        <p:nvSpPr>
          <p:cNvPr id="44058" name="Text Box 61"/>
          <p:cNvSpPr txBox="1">
            <a:spLocks noChangeArrowheads="1"/>
          </p:cNvSpPr>
          <p:nvPr/>
        </p:nvSpPr>
        <p:spPr bwMode="auto">
          <a:xfrm>
            <a:off x="107950" y="5495925"/>
            <a:ext cx="11779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solidFill>
                  <a:schemeClr val="accent2"/>
                </a:solidFill>
              </a:rPr>
              <a:t>3 symbols</a:t>
            </a:r>
          </a:p>
        </p:txBody>
      </p:sp>
      <p:sp>
        <p:nvSpPr>
          <p:cNvPr id="44059" name="Text Box 62"/>
          <p:cNvSpPr txBox="1">
            <a:spLocks noChangeArrowheads="1"/>
          </p:cNvSpPr>
          <p:nvPr/>
        </p:nvSpPr>
        <p:spPr bwMode="auto">
          <a:xfrm>
            <a:off x="120650" y="5170488"/>
            <a:ext cx="11779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solidFill>
                  <a:srgbClr val="009900"/>
                </a:solidFill>
              </a:rPr>
              <a:t>2 symbols</a:t>
            </a:r>
          </a:p>
        </p:txBody>
      </p:sp>
      <p:sp>
        <p:nvSpPr>
          <p:cNvPr id="44060" name="Text Box 63"/>
          <p:cNvSpPr txBox="1">
            <a:spLocks noChangeArrowheads="1"/>
          </p:cNvSpPr>
          <p:nvPr/>
        </p:nvSpPr>
        <p:spPr bwMode="auto">
          <a:xfrm>
            <a:off x="112713" y="4797425"/>
            <a:ext cx="11223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solidFill>
                  <a:srgbClr val="3333CC"/>
                </a:solidFill>
              </a:rPr>
              <a:t>1 symbol </a:t>
            </a:r>
          </a:p>
        </p:txBody>
      </p:sp>
      <p:sp>
        <p:nvSpPr>
          <p:cNvPr id="44061" name="Text Box 64"/>
          <p:cNvSpPr txBox="1">
            <a:spLocks noChangeArrowheads="1"/>
          </p:cNvSpPr>
          <p:nvPr/>
        </p:nvSpPr>
        <p:spPr bwMode="auto">
          <a:xfrm>
            <a:off x="133350" y="4437063"/>
            <a:ext cx="11223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/>
              <a:t>1 symbol </a:t>
            </a:r>
          </a:p>
        </p:txBody>
      </p: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2411413" y="5300663"/>
            <a:ext cx="1008062" cy="179387"/>
            <a:chOff x="1519" y="3335"/>
            <a:chExt cx="635" cy="113"/>
          </a:xfrm>
        </p:grpSpPr>
        <p:sp>
          <p:nvSpPr>
            <p:cNvPr id="44064" name="Line 66"/>
            <p:cNvSpPr>
              <a:spLocks noChangeShapeType="1"/>
            </p:cNvSpPr>
            <p:nvPr/>
          </p:nvSpPr>
          <p:spPr bwMode="auto">
            <a:xfrm>
              <a:off x="1519" y="3343"/>
              <a:ext cx="0" cy="1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5" name="Line 67"/>
            <p:cNvSpPr>
              <a:spLocks noChangeShapeType="1"/>
            </p:cNvSpPr>
            <p:nvPr/>
          </p:nvSpPr>
          <p:spPr bwMode="auto">
            <a:xfrm>
              <a:off x="1519" y="3392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6" name="Line 68"/>
            <p:cNvSpPr>
              <a:spLocks noChangeShapeType="1"/>
            </p:cNvSpPr>
            <p:nvPr/>
          </p:nvSpPr>
          <p:spPr bwMode="auto">
            <a:xfrm>
              <a:off x="2154" y="3335"/>
              <a:ext cx="0" cy="1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2694" name="Rectangle 70"/>
          <p:cNvSpPr>
            <a:spLocks noChangeArrowheads="1"/>
          </p:cNvSpPr>
          <p:nvPr/>
        </p:nvSpPr>
        <p:spPr bwMode="auto">
          <a:xfrm>
            <a:off x="2627313" y="3716338"/>
            <a:ext cx="865187" cy="3603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accent2"/>
                </a:solidFill>
                <a:sym typeface="Symbol" pitchFamily="18" charset="2"/>
              </a:rPr>
              <a:t></a:t>
            </a:r>
            <a:r>
              <a:rPr lang="en-US" sz="1600">
                <a:solidFill>
                  <a:srgbClr val="009900"/>
                </a:solidFill>
              </a:rPr>
              <a:t>10</a:t>
            </a:r>
            <a:r>
              <a:rPr lang="en-US" sz="1600">
                <a:solidFill>
                  <a:srgbClr val="3333CC"/>
                </a:solidFill>
                <a:sym typeface="Symbol" pitchFamily="18" charset="2"/>
              </a:rPr>
              <a:t></a:t>
            </a:r>
            <a:r>
              <a:rPr lang="en-US" sz="1600">
                <a:sym typeface="Symbol" pitchFamily="18" charset="2"/>
              </a:rPr>
              <a:t>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9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4F1923-B293-4CA9-8C70-3EACAA296062}" type="slidenum">
              <a:rPr lang="en-US" smtClean="0">
                <a:latin typeface="Arial" charset="0"/>
                <a:cs typeface="Arial" charset="0"/>
              </a:rPr>
              <a:pPr/>
              <a:t>26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Encoding the SRAM Array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For each layer:</a:t>
            </a:r>
          </a:p>
          <a:p>
            <a:pPr lvl="1" eaLnBrk="1" hangingPunct="1"/>
            <a:r>
              <a:rPr lang="en-US" smtClean="0"/>
              <a:t>If x is in any interval </a:t>
            </a:r>
            <a:r>
              <a:rPr lang="en-US" smtClean="0">
                <a:sym typeface="Wingdings" pitchFamily="2" charset="2"/>
              </a:rPr>
              <a:t> the interval code</a:t>
            </a:r>
            <a:endParaRPr lang="en-US" smtClean="0"/>
          </a:p>
          <a:p>
            <a:pPr lvl="1" eaLnBrk="1" hangingPunct="1"/>
            <a:r>
              <a:rPr lang="en-US" smtClean="0"/>
              <a:t>If x is not in the interval </a:t>
            </a:r>
            <a:r>
              <a:rPr lang="en-US" smtClean="0">
                <a:sym typeface="Wingdings" pitchFamily="2" charset="2"/>
              </a:rPr>
              <a:t> all 0’s</a:t>
            </a: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grpSp>
        <p:nvGrpSpPr>
          <p:cNvPr id="45061" name="Group 4"/>
          <p:cNvGrpSpPr>
            <a:grpSpLocks/>
          </p:cNvGrpSpPr>
          <p:nvPr/>
        </p:nvGrpSpPr>
        <p:grpSpPr bwMode="auto">
          <a:xfrm>
            <a:off x="1331913" y="5949950"/>
            <a:ext cx="6480175" cy="142875"/>
            <a:chOff x="839" y="3720"/>
            <a:chExt cx="3629" cy="146"/>
          </a:xfrm>
        </p:grpSpPr>
        <p:sp>
          <p:nvSpPr>
            <p:cNvPr id="45133" name="Line 5"/>
            <p:cNvSpPr>
              <a:spLocks noChangeShapeType="1"/>
            </p:cNvSpPr>
            <p:nvPr/>
          </p:nvSpPr>
          <p:spPr bwMode="auto">
            <a:xfrm>
              <a:off x="839" y="37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4" name="Line 6"/>
            <p:cNvSpPr>
              <a:spLocks noChangeShapeType="1"/>
            </p:cNvSpPr>
            <p:nvPr/>
          </p:nvSpPr>
          <p:spPr bwMode="auto">
            <a:xfrm>
              <a:off x="839" y="3793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5" name="Line 7"/>
            <p:cNvSpPr>
              <a:spLocks noChangeShapeType="1"/>
            </p:cNvSpPr>
            <p:nvPr/>
          </p:nvSpPr>
          <p:spPr bwMode="auto">
            <a:xfrm>
              <a:off x="4468" y="37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2" name="Text Box 8"/>
          <p:cNvSpPr txBox="1">
            <a:spLocks noChangeArrowheads="1"/>
          </p:cNvSpPr>
          <p:nvPr/>
        </p:nvSpPr>
        <p:spPr bwMode="auto">
          <a:xfrm>
            <a:off x="1187450" y="61579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0</a:t>
            </a:r>
          </a:p>
        </p:txBody>
      </p:sp>
      <p:sp>
        <p:nvSpPr>
          <p:cNvPr id="45063" name="Text Box 9"/>
          <p:cNvSpPr txBox="1">
            <a:spLocks noChangeArrowheads="1"/>
          </p:cNvSpPr>
          <p:nvPr/>
        </p:nvSpPr>
        <p:spPr bwMode="auto">
          <a:xfrm>
            <a:off x="7524750" y="6165850"/>
            <a:ext cx="682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2</a:t>
            </a:r>
            <a:r>
              <a:rPr lang="en-US" sz="1800" baseline="30000"/>
              <a:t>16</a:t>
            </a:r>
            <a:r>
              <a:rPr lang="en-US" sz="1800"/>
              <a:t>-1</a:t>
            </a:r>
          </a:p>
        </p:txBody>
      </p:sp>
      <p:grpSp>
        <p:nvGrpSpPr>
          <p:cNvPr id="45064" name="Group 10"/>
          <p:cNvGrpSpPr>
            <a:grpSpLocks/>
          </p:cNvGrpSpPr>
          <p:nvPr/>
        </p:nvGrpSpPr>
        <p:grpSpPr bwMode="auto">
          <a:xfrm>
            <a:off x="1547813" y="5589588"/>
            <a:ext cx="2303462" cy="142875"/>
            <a:chOff x="839" y="3720"/>
            <a:chExt cx="3629" cy="146"/>
          </a:xfrm>
        </p:grpSpPr>
        <p:sp>
          <p:nvSpPr>
            <p:cNvPr id="45130" name="Line 11"/>
            <p:cNvSpPr>
              <a:spLocks noChangeShapeType="1"/>
            </p:cNvSpPr>
            <p:nvPr/>
          </p:nvSpPr>
          <p:spPr bwMode="auto">
            <a:xfrm>
              <a:off x="839" y="37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1" name="Line 12"/>
            <p:cNvSpPr>
              <a:spLocks noChangeShapeType="1"/>
            </p:cNvSpPr>
            <p:nvPr/>
          </p:nvSpPr>
          <p:spPr bwMode="auto">
            <a:xfrm>
              <a:off x="839" y="3793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2" name="Line 13"/>
            <p:cNvSpPr>
              <a:spLocks noChangeShapeType="1"/>
            </p:cNvSpPr>
            <p:nvPr/>
          </p:nvSpPr>
          <p:spPr bwMode="auto">
            <a:xfrm>
              <a:off x="4468" y="37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65" name="Group 14"/>
          <p:cNvGrpSpPr>
            <a:grpSpLocks/>
          </p:cNvGrpSpPr>
          <p:nvPr/>
        </p:nvGrpSpPr>
        <p:grpSpPr bwMode="auto">
          <a:xfrm>
            <a:off x="6156325" y="5564188"/>
            <a:ext cx="1655763" cy="169862"/>
            <a:chOff x="839" y="3720"/>
            <a:chExt cx="3629" cy="146"/>
          </a:xfrm>
        </p:grpSpPr>
        <p:sp>
          <p:nvSpPr>
            <p:cNvPr id="45127" name="Line 15"/>
            <p:cNvSpPr>
              <a:spLocks noChangeShapeType="1"/>
            </p:cNvSpPr>
            <p:nvPr/>
          </p:nvSpPr>
          <p:spPr bwMode="auto">
            <a:xfrm>
              <a:off x="839" y="37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8" name="Line 16"/>
            <p:cNvSpPr>
              <a:spLocks noChangeShapeType="1"/>
            </p:cNvSpPr>
            <p:nvPr/>
          </p:nvSpPr>
          <p:spPr bwMode="auto">
            <a:xfrm>
              <a:off x="839" y="3793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9" name="Line 17"/>
            <p:cNvSpPr>
              <a:spLocks noChangeShapeType="1"/>
            </p:cNvSpPr>
            <p:nvPr/>
          </p:nvSpPr>
          <p:spPr bwMode="auto">
            <a:xfrm>
              <a:off x="4468" y="37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66" name="Group 18"/>
          <p:cNvGrpSpPr>
            <a:grpSpLocks/>
          </p:cNvGrpSpPr>
          <p:nvPr/>
        </p:nvGrpSpPr>
        <p:grpSpPr bwMode="auto">
          <a:xfrm>
            <a:off x="3851275" y="5319713"/>
            <a:ext cx="3600450" cy="125412"/>
            <a:chOff x="839" y="3720"/>
            <a:chExt cx="3629" cy="146"/>
          </a:xfrm>
        </p:grpSpPr>
        <p:sp>
          <p:nvSpPr>
            <p:cNvPr id="45124" name="Line 19"/>
            <p:cNvSpPr>
              <a:spLocks noChangeShapeType="1"/>
            </p:cNvSpPr>
            <p:nvPr/>
          </p:nvSpPr>
          <p:spPr bwMode="auto">
            <a:xfrm>
              <a:off x="839" y="37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5" name="Line 20"/>
            <p:cNvSpPr>
              <a:spLocks noChangeShapeType="1"/>
            </p:cNvSpPr>
            <p:nvPr/>
          </p:nvSpPr>
          <p:spPr bwMode="auto">
            <a:xfrm>
              <a:off x="839" y="3793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6" name="Line 21"/>
            <p:cNvSpPr>
              <a:spLocks noChangeShapeType="1"/>
            </p:cNvSpPr>
            <p:nvPr/>
          </p:nvSpPr>
          <p:spPr bwMode="auto">
            <a:xfrm>
              <a:off x="4468" y="37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67" name="Group 22"/>
          <p:cNvGrpSpPr>
            <a:grpSpLocks/>
          </p:cNvGrpSpPr>
          <p:nvPr/>
        </p:nvGrpSpPr>
        <p:grpSpPr bwMode="auto">
          <a:xfrm>
            <a:off x="4067175" y="5583238"/>
            <a:ext cx="720725" cy="150812"/>
            <a:chOff x="839" y="3720"/>
            <a:chExt cx="3629" cy="146"/>
          </a:xfrm>
        </p:grpSpPr>
        <p:sp>
          <p:nvSpPr>
            <p:cNvPr id="45121" name="Line 23"/>
            <p:cNvSpPr>
              <a:spLocks noChangeShapeType="1"/>
            </p:cNvSpPr>
            <p:nvPr/>
          </p:nvSpPr>
          <p:spPr bwMode="auto">
            <a:xfrm>
              <a:off x="839" y="37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2" name="Line 24"/>
            <p:cNvSpPr>
              <a:spLocks noChangeShapeType="1"/>
            </p:cNvSpPr>
            <p:nvPr/>
          </p:nvSpPr>
          <p:spPr bwMode="auto">
            <a:xfrm>
              <a:off x="839" y="3793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3" name="Line 25"/>
            <p:cNvSpPr>
              <a:spLocks noChangeShapeType="1"/>
            </p:cNvSpPr>
            <p:nvPr/>
          </p:nvSpPr>
          <p:spPr bwMode="auto">
            <a:xfrm>
              <a:off x="4468" y="37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68" name="Group 26"/>
          <p:cNvGrpSpPr>
            <a:grpSpLocks/>
          </p:cNvGrpSpPr>
          <p:nvPr/>
        </p:nvGrpSpPr>
        <p:grpSpPr bwMode="auto">
          <a:xfrm>
            <a:off x="2411413" y="5294313"/>
            <a:ext cx="1008062" cy="179387"/>
            <a:chOff x="1519" y="3335"/>
            <a:chExt cx="635" cy="113"/>
          </a:xfrm>
        </p:grpSpPr>
        <p:sp>
          <p:nvSpPr>
            <p:cNvPr id="45118" name="Line 27"/>
            <p:cNvSpPr>
              <a:spLocks noChangeShapeType="1"/>
            </p:cNvSpPr>
            <p:nvPr/>
          </p:nvSpPr>
          <p:spPr bwMode="auto">
            <a:xfrm>
              <a:off x="1519" y="3343"/>
              <a:ext cx="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9" name="Line 28"/>
            <p:cNvSpPr>
              <a:spLocks noChangeShapeType="1"/>
            </p:cNvSpPr>
            <p:nvPr/>
          </p:nvSpPr>
          <p:spPr bwMode="auto">
            <a:xfrm>
              <a:off x="1519" y="3392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0" name="Line 29"/>
            <p:cNvSpPr>
              <a:spLocks noChangeShapeType="1"/>
            </p:cNvSpPr>
            <p:nvPr/>
          </p:nvSpPr>
          <p:spPr bwMode="auto">
            <a:xfrm>
              <a:off x="2154" y="3335"/>
              <a:ext cx="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69" name="Group 30"/>
          <p:cNvGrpSpPr>
            <a:grpSpLocks/>
          </p:cNvGrpSpPr>
          <p:nvPr/>
        </p:nvGrpSpPr>
        <p:grpSpPr bwMode="auto">
          <a:xfrm>
            <a:off x="2627313" y="4979988"/>
            <a:ext cx="4824412" cy="133350"/>
            <a:chOff x="839" y="3720"/>
            <a:chExt cx="3629" cy="146"/>
          </a:xfrm>
        </p:grpSpPr>
        <p:sp>
          <p:nvSpPr>
            <p:cNvPr id="45115" name="Line 31"/>
            <p:cNvSpPr>
              <a:spLocks noChangeShapeType="1"/>
            </p:cNvSpPr>
            <p:nvPr/>
          </p:nvSpPr>
          <p:spPr bwMode="auto">
            <a:xfrm>
              <a:off x="839" y="37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6" name="Line 32"/>
            <p:cNvSpPr>
              <a:spLocks noChangeShapeType="1"/>
            </p:cNvSpPr>
            <p:nvPr/>
          </p:nvSpPr>
          <p:spPr bwMode="auto">
            <a:xfrm>
              <a:off x="839" y="3793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7" name="Line 33"/>
            <p:cNvSpPr>
              <a:spLocks noChangeShapeType="1"/>
            </p:cNvSpPr>
            <p:nvPr/>
          </p:nvSpPr>
          <p:spPr bwMode="auto">
            <a:xfrm>
              <a:off x="4468" y="37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70" name="Group 34"/>
          <p:cNvGrpSpPr>
            <a:grpSpLocks/>
          </p:cNvGrpSpPr>
          <p:nvPr/>
        </p:nvGrpSpPr>
        <p:grpSpPr bwMode="auto">
          <a:xfrm>
            <a:off x="4830763" y="5573713"/>
            <a:ext cx="936625" cy="160337"/>
            <a:chOff x="839" y="3720"/>
            <a:chExt cx="3629" cy="146"/>
          </a:xfrm>
        </p:grpSpPr>
        <p:sp>
          <p:nvSpPr>
            <p:cNvPr id="45112" name="Line 35"/>
            <p:cNvSpPr>
              <a:spLocks noChangeShapeType="1"/>
            </p:cNvSpPr>
            <p:nvPr/>
          </p:nvSpPr>
          <p:spPr bwMode="auto">
            <a:xfrm>
              <a:off x="839" y="37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3" name="Line 36"/>
            <p:cNvSpPr>
              <a:spLocks noChangeShapeType="1"/>
            </p:cNvSpPr>
            <p:nvPr/>
          </p:nvSpPr>
          <p:spPr bwMode="auto">
            <a:xfrm>
              <a:off x="839" y="3793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4" name="Line 37"/>
            <p:cNvSpPr>
              <a:spLocks noChangeShapeType="1"/>
            </p:cNvSpPr>
            <p:nvPr/>
          </p:nvSpPr>
          <p:spPr bwMode="auto">
            <a:xfrm>
              <a:off x="4468" y="37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71" name="Group 38"/>
          <p:cNvGrpSpPr>
            <a:grpSpLocks/>
          </p:cNvGrpSpPr>
          <p:nvPr/>
        </p:nvGrpSpPr>
        <p:grpSpPr bwMode="auto">
          <a:xfrm>
            <a:off x="1331913" y="5286375"/>
            <a:ext cx="792162" cy="187325"/>
            <a:chOff x="839" y="3720"/>
            <a:chExt cx="3629" cy="146"/>
          </a:xfrm>
        </p:grpSpPr>
        <p:sp>
          <p:nvSpPr>
            <p:cNvPr id="45109" name="Line 39"/>
            <p:cNvSpPr>
              <a:spLocks noChangeShapeType="1"/>
            </p:cNvSpPr>
            <p:nvPr/>
          </p:nvSpPr>
          <p:spPr bwMode="auto">
            <a:xfrm>
              <a:off x="839" y="37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0" name="Line 40"/>
            <p:cNvSpPr>
              <a:spLocks noChangeShapeType="1"/>
            </p:cNvSpPr>
            <p:nvPr/>
          </p:nvSpPr>
          <p:spPr bwMode="auto">
            <a:xfrm>
              <a:off x="839" y="3793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1" name="Line 41"/>
            <p:cNvSpPr>
              <a:spLocks noChangeShapeType="1"/>
            </p:cNvSpPr>
            <p:nvPr/>
          </p:nvSpPr>
          <p:spPr bwMode="auto">
            <a:xfrm>
              <a:off x="4468" y="37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72" name="Group 42"/>
          <p:cNvGrpSpPr>
            <a:grpSpLocks/>
          </p:cNvGrpSpPr>
          <p:nvPr/>
        </p:nvGrpSpPr>
        <p:grpSpPr bwMode="auto">
          <a:xfrm>
            <a:off x="4211638" y="4654550"/>
            <a:ext cx="1800225" cy="142875"/>
            <a:chOff x="839" y="3720"/>
            <a:chExt cx="3629" cy="146"/>
          </a:xfrm>
        </p:grpSpPr>
        <p:sp>
          <p:nvSpPr>
            <p:cNvPr id="45106" name="Line 43"/>
            <p:cNvSpPr>
              <a:spLocks noChangeShapeType="1"/>
            </p:cNvSpPr>
            <p:nvPr/>
          </p:nvSpPr>
          <p:spPr bwMode="auto">
            <a:xfrm>
              <a:off x="839" y="37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7" name="Line 44"/>
            <p:cNvSpPr>
              <a:spLocks noChangeShapeType="1"/>
            </p:cNvSpPr>
            <p:nvPr/>
          </p:nvSpPr>
          <p:spPr bwMode="auto">
            <a:xfrm>
              <a:off x="839" y="3793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8" name="Line 45"/>
            <p:cNvSpPr>
              <a:spLocks noChangeShapeType="1"/>
            </p:cNvSpPr>
            <p:nvPr/>
          </p:nvSpPr>
          <p:spPr bwMode="auto">
            <a:xfrm>
              <a:off x="4468" y="37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73" name="Text Box 46"/>
          <p:cNvSpPr txBox="1">
            <a:spLocks noChangeArrowheads="1"/>
          </p:cNvSpPr>
          <p:nvPr/>
        </p:nvSpPr>
        <p:spPr bwMode="auto">
          <a:xfrm>
            <a:off x="2247900" y="5589588"/>
            <a:ext cx="5953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1600" b="1">
                <a:solidFill>
                  <a:schemeClr val="accent2"/>
                </a:solidFill>
              </a:rPr>
              <a:t>001</a:t>
            </a:r>
            <a:endParaRPr lang="en-US" sz="1600" b="1">
              <a:solidFill>
                <a:schemeClr val="accent2"/>
              </a:solidFill>
            </a:endParaRPr>
          </a:p>
        </p:txBody>
      </p:sp>
      <p:sp>
        <p:nvSpPr>
          <p:cNvPr id="45074" name="Text Box 47"/>
          <p:cNvSpPr txBox="1">
            <a:spLocks noChangeArrowheads="1"/>
          </p:cNvSpPr>
          <p:nvPr/>
        </p:nvSpPr>
        <p:spPr bwMode="auto">
          <a:xfrm>
            <a:off x="4192588" y="5589588"/>
            <a:ext cx="5953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1600" b="1">
                <a:solidFill>
                  <a:schemeClr val="accent2"/>
                </a:solidFill>
              </a:rPr>
              <a:t>010</a:t>
            </a:r>
            <a:endParaRPr lang="en-US" sz="1600" b="1">
              <a:solidFill>
                <a:schemeClr val="accent2"/>
              </a:solidFill>
            </a:endParaRPr>
          </a:p>
        </p:txBody>
      </p:sp>
      <p:sp>
        <p:nvSpPr>
          <p:cNvPr id="45075" name="Text Box 48"/>
          <p:cNvSpPr txBox="1">
            <a:spLocks noChangeArrowheads="1"/>
          </p:cNvSpPr>
          <p:nvPr/>
        </p:nvSpPr>
        <p:spPr bwMode="auto">
          <a:xfrm>
            <a:off x="4984750" y="5583238"/>
            <a:ext cx="5953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1600" b="1">
                <a:solidFill>
                  <a:schemeClr val="accent2"/>
                </a:solidFill>
              </a:rPr>
              <a:t>011</a:t>
            </a:r>
            <a:endParaRPr lang="en-US" sz="1600" b="1">
              <a:solidFill>
                <a:schemeClr val="accent2"/>
              </a:solidFill>
            </a:endParaRPr>
          </a:p>
        </p:txBody>
      </p:sp>
      <p:sp>
        <p:nvSpPr>
          <p:cNvPr id="45076" name="Text Box 49"/>
          <p:cNvSpPr txBox="1">
            <a:spLocks noChangeArrowheads="1"/>
          </p:cNvSpPr>
          <p:nvPr/>
        </p:nvSpPr>
        <p:spPr bwMode="auto">
          <a:xfrm>
            <a:off x="6497638" y="5589588"/>
            <a:ext cx="5953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1600" b="1">
                <a:solidFill>
                  <a:schemeClr val="accent2"/>
                </a:solidFill>
              </a:rPr>
              <a:t>100</a:t>
            </a:r>
            <a:endParaRPr lang="en-US" sz="1600" b="1">
              <a:solidFill>
                <a:schemeClr val="accent2"/>
              </a:solidFill>
            </a:endParaRPr>
          </a:p>
        </p:txBody>
      </p:sp>
      <p:sp>
        <p:nvSpPr>
          <p:cNvPr id="45077" name="Text Box 50"/>
          <p:cNvSpPr txBox="1">
            <a:spLocks noChangeArrowheads="1"/>
          </p:cNvSpPr>
          <p:nvPr/>
        </p:nvSpPr>
        <p:spPr bwMode="auto">
          <a:xfrm>
            <a:off x="1403350" y="5084763"/>
            <a:ext cx="5953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1600" b="1">
                <a:solidFill>
                  <a:srgbClr val="009900"/>
                </a:solidFill>
              </a:rPr>
              <a:t>01</a:t>
            </a:r>
            <a:endParaRPr lang="en-US" sz="1600" b="1">
              <a:solidFill>
                <a:srgbClr val="009900"/>
              </a:solidFill>
            </a:endParaRPr>
          </a:p>
        </p:txBody>
      </p:sp>
      <p:sp>
        <p:nvSpPr>
          <p:cNvPr id="45078" name="Text Box 51"/>
          <p:cNvSpPr txBox="1">
            <a:spLocks noChangeArrowheads="1"/>
          </p:cNvSpPr>
          <p:nvPr/>
        </p:nvSpPr>
        <p:spPr bwMode="auto">
          <a:xfrm>
            <a:off x="2752725" y="5084763"/>
            <a:ext cx="5953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1600" b="1">
                <a:solidFill>
                  <a:srgbClr val="009900"/>
                </a:solidFill>
              </a:rPr>
              <a:t>10</a:t>
            </a:r>
            <a:endParaRPr lang="en-US" sz="1600" b="1">
              <a:solidFill>
                <a:srgbClr val="009900"/>
              </a:solidFill>
            </a:endParaRPr>
          </a:p>
        </p:txBody>
      </p:sp>
      <p:sp>
        <p:nvSpPr>
          <p:cNvPr id="45079" name="Text Box 52"/>
          <p:cNvSpPr txBox="1">
            <a:spLocks noChangeArrowheads="1"/>
          </p:cNvSpPr>
          <p:nvPr/>
        </p:nvSpPr>
        <p:spPr bwMode="auto">
          <a:xfrm>
            <a:off x="4552950" y="5084763"/>
            <a:ext cx="5953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1600" b="1">
                <a:solidFill>
                  <a:srgbClr val="009900"/>
                </a:solidFill>
              </a:rPr>
              <a:t>11</a:t>
            </a:r>
            <a:endParaRPr lang="en-US" sz="1600" b="1">
              <a:solidFill>
                <a:srgbClr val="009900"/>
              </a:solidFill>
            </a:endParaRPr>
          </a:p>
        </p:txBody>
      </p:sp>
      <p:sp>
        <p:nvSpPr>
          <p:cNvPr id="45080" name="Text Box 53"/>
          <p:cNvSpPr txBox="1">
            <a:spLocks noChangeArrowheads="1"/>
          </p:cNvSpPr>
          <p:nvPr/>
        </p:nvSpPr>
        <p:spPr bwMode="auto">
          <a:xfrm>
            <a:off x="4768850" y="4767263"/>
            <a:ext cx="5953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1600" b="1">
                <a:solidFill>
                  <a:srgbClr val="3333CC"/>
                </a:solidFill>
              </a:rPr>
              <a:t>1</a:t>
            </a:r>
            <a:endParaRPr lang="en-US" sz="1600" b="1">
              <a:solidFill>
                <a:srgbClr val="3333CC"/>
              </a:solidFill>
            </a:endParaRPr>
          </a:p>
        </p:txBody>
      </p:sp>
      <p:sp>
        <p:nvSpPr>
          <p:cNvPr id="45081" name="Text Box 54"/>
          <p:cNvSpPr txBox="1">
            <a:spLocks noChangeArrowheads="1"/>
          </p:cNvSpPr>
          <p:nvPr/>
        </p:nvSpPr>
        <p:spPr bwMode="auto">
          <a:xfrm>
            <a:off x="4773613" y="4437063"/>
            <a:ext cx="5953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1600" b="1"/>
              <a:t>1</a:t>
            </a:r>
            <a:endParaRPr lang="en-US" sz="1600" b="1"/>
          </a:p>
        </p:txBody>
      </p:sp>
      <p:sp>
        <p:nvSpPr>
          <p:cNvPr id="283703" name="Line 55"/>
          <p:cNvSpPr>
            <a:spLocks noChangeShapeType="1"/>
          </p:cNvSpPr>
          <p:nvPr/>
        </p:nvSpPr>
        <p:spPr bwMode="auto">
          <a:xfrm>
            <a:off x="3563938" y="4149725"/>
            <a:ext cx="0" cy="19415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3704" name="Text Box 56"/>
          <p:cNvSpPr txBox="1">
            <a:spLocks noChangeArrowheads="1"/>
          </p:cNvSpPr>
          <p:nvPr/>
        </p:nvSpPr>
        <p:spPr bwMode="auto">
          <a:xfrm>
            <a:off x="3059113" y="3860800"/>
            <a:ext cx="9731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accent2"/>
                </a:solidFill>
              </a:rPr>
              <a:t>001</a:t>
            </a:r>
            <a:r>
              <a:rPr lang="en-US" sz="1600">
                <a:solidFill>
                  <a:srgbClr val="009900"/>
                </a:solidFill>
              </a:rPr>
              <a:t>00</a:t>
            </a:r>
            <a:r>
              <a:rPr lang="en-US" sz="1600">
                <a:solidFill>
                  <a:srgbClr val="3333CC"/>
                </a:solidFill>
              </a:rPr>
              <a:t>1</a:t>
            </a:r>
            <a:r>
              <a:rPr lang="en-US" sz="1600"/>
              <a:t>0</a:t>
            </a:r>
          </a:p>
        </p:txBody>
      </p:sp>
      <p:sp>
        <p:nvSpPr>
          <p:cNvPr id="45084" name="Text Box 57"/>
          <p:cNvSpPr txBox="1">
            <a:spLocks noChangeArrowheads="1"/>
          </p:cNvSpPr>
          <p:nvPr/>
        </p:nvSpPr>
        <p:spPr bwMode="auto">
          <a:xfrm>
            <a:off x="107950" y="5495925"/>
            <a:ext cx="11779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solidFill>
                  <a:schemeClr val="accent2"/>
                </a:solidFill>
              </a:rPr>
              <a:t>3 symbols</a:t>
            </a:r>
          </a:p>
        </p:txBody>
      </p:sp>
      <p:sp>
        <p:nvSpPr>
          <p:cNvPr id="45085" name="Text Box 58"/>
          <p:cNvSpPr txBox="1">
            <a:spLocks noChangeArrowheads="1"/>
          </p:cNvSpPr>
          <p:nvPr/>
        </p:nvSpPr>
        <p:spPr bwMode="auto">
          <a:xfrm>
            <a:off x="120650" y="5170488"/>
            <a:ext cx="11779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solidFill>
                  <a:srgbClr val="009900"/>
                </a:solidFill>
              </a:rPr>
              <a:t>2 symbols</a:t>
            </a:r>
          </a:p>
        </p:txBody>
      </p:sp>
      <p:sp>
        <p:nvSpPr>
          <p:cNvPr id="45086" name="Text Box 59"/>
          <p:cNvSpPr txBox="1">
            <a:spLocks noChangeArrowheads="1"/>
          </p:cNvSpPr>
          <p:nvPr/>
        </p:nvSpPr>
        <p:spPr bwMode="auto">
          <a:xfrm>
            <a:off x="112713" y="4797425"/>
            <a:ext cx="11223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solidFill>
                  <a:srgbClr val="3333CC"/>
                </a:solidFill>
              </a:rPr>
              <a:t>1 symbol </a:t>
            </a:r>
          </a:p>
        </p:txBody>
      </p:sp>
      <p:sp>
        <p:nvSpPr>
          <p:cNvPr id="45087" name="Text Box 60"/>
          <p:cNvSpPr txBox="1">
            <a:spLocks noChangeArrowheads="1"/>
          </p:cNvSpPr>
          <p:nvPr/>
        </p:nvSpPr>
        <p:spPr bwMode="auto">
          <a:xfrm>
            <a:off x="133350" y="4437063"/>
            <a:ext cx="11223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/>
              <a:t>1 symbol </a:t>
            </a:r>
          </a:p>
        </p:txBody>
      </p:sp>
      <p:sp>
        <p:nvSpPr>
          <p:cNvPr id="283716" name="Rectangle 68"/>
          <p:cNvSpPr>
            <a:spLocks noChangeArrowheads="1"/>
          </p:cNvSpPr>
          <p:nvPr/>
        </p:nvSpPr>
        <p:spPr bwMode="auto">
          <a:xfrm>
            <a:off x="8170863" y="3860800"/>
            <a:ext cx="8651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accent2"/>
                </a:solidFill>
                <a:sym typeface="Symbol" pitchFamily="18" charset="2"/>
              </a:rPr>
              <a:t></a:t>
            </a:r>
            <a:r>
              <a:rPr lang="en-US" sz="1600">
                <a:solidFill>
                  <a:srgbClr val="009900"/>
                </a:solidFill>
              </a:rPr>
              <a:t>10</a:t>
            </a:r>
            <a:r>
              <a:rPr lang="en-US" sz="1600">
                <a:solidFill>
                  <a:srgbClr val="3333CC"/>
                </a:solidFill>
                <a:sym typeface="Symbol" pitchFamily="18" charset="2"/>
              </a:rPr>
              <a:t></a:t>
            </a:r>
            <a:r>
              <a:rPr lang="en-US" sz="1600">
                <a:sym typeface="Symbol" pitchFamily="18" charset="2"/>
              </a:rPr>
              <a:t></a:t>
            </a:r>
          </a:p>
        </p:txBody>
      </p:sp>
      <p:grpSp>
        <p:nvGrpSpPr>
          <p:cNvPr id="12" name="Group 69"/>
          <p:cNvGrpSpPr>
            <a:grpSpLocks/>
          </p:cNvGrpSpPr>
          <p:nvPr/>
        </p:nvGrpSpPr>
        <p:grpSpPr bwMode="auto">
          <a:xfrm>
            <a:off x="2411413" y="5300663"/>
            <a:ext cx="1008062" cy="179387"/>
            <a:chOff x="1519" y="3335"/>
            <a:chExt cx="635" cy="113"/>
          </a:xfrm>
        </p:grpSpPr>
        <p:sp>
          <p:nvSpPr>
            <p:cNvPr id="45103" name="Line 70"/>
            <p:cNvSpPr>
              <a:spLocks noChangeShapeType="1"/>
            </p:cNvSpPr>
            <p:nvPr/>
          </p:nvSpPr>
          <p:spPr bwMode="auto">
            <a:xfrm>
              <a:off x="1519" y="3343"/>
              <a:ext cx="0" cy="1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4" name="Line 71"/>
            <p:cNvSpPr>
              <a:spLocks noChangeShapeType="1"/>
            </p:cNvSpPr>
            <p:nvPr/>
          </p:nvSpPr>
          <p:spPr bwMode="auto">
            <a:xfrm>
              <a:off x="1519" y="3392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5" name="Line 72"/>
            <p:cNvSpPr>
              <a:spLocks noChangeShapeType="1"/>
            </p:cNvSpPr>
            <p:nvPr/>
          </p:nvSpPr>
          <p:spPr bwMode="auto">
            <a:xfrm>
              <a:off x="2154" y="3335"/>
              <a:ext cx="0" cy="1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90" name="Rectangle 74"/>
          <p:cNvSpPr>
            <a:spLocks noChangeArrowheads="1"/>
          </p:cNvSpPr>
          <p:nvPr/>
        </p:nvSpPr>
        <p:spPr bwMode="auto">
          <a:xfrm>
            <a:off x="2555875" y="3213100"/>
            <a:ext cx="331311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45091" name="Line 75"/>
          <p:cNvSpPr>
            <a:spLocks noChangeShapeType="1"/>
          </p:cNvSpPr>
          <p:nvPr/>
        </p:nvSpPr>
        <p:spPr bwMode="auto">
          <a:xfrm>
            <a:off x="3203575" y="32131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2" name="Line 76"/>
          <p:cNvSpPr>
            <a:spLocks noChangeShapeType="1"/>
          </p:cNvSpPr>
          <p:nvPr/>
        </p:nvSpPr>
        <p:spPr bwMode="auto">
          <a:xfrm>
            <a:off x="3924300" y="32131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3" name="Rectangle 78"/>
          <p:cNvSpPr>
            <a:spLocks noChangeArrowheads="1"/>
          </p:cNvSpPr>
          <p:nvPr/>
        </p:nvSpPr>
        <p:spPr bwMode="auto">
          <a:xfrm>
            <a:off x="3203575" y="3213100"/>
            <a:ext cx="720725" cy="360363"/>
          </a:xfrm>
          <a:prstGeom prst="rect">
            <a:avLst/>
          </a:prstGeom>
          <a:solidFill>
            <a:srgbClr val="B9D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1800" i="1"/>
              <a:t>x</a:t>
            </a:r>
            <a:endParaRPr lang="en-US" sz="1800" i="1"/>
          </a:p>
        </p:txBody>
      </p:sp>
      <p:sp>
        <p:nvSpPr>
          <p:cNvPr id="283727" name="Rectangle 79"/>
          <p:cNvSpPr>
            <a:spLocks noChangeArrowheads="1"/>
          </p:cNvSpPr>
          <p:nvPr/>
        </p:nvSpPr>
        <p:spPr bwMode="auto">
          <a:xfrm>
            <a:off x="5867400" y="3213100"/>
            <a:ext cx="865188" cy="360363"/>
          </a:xfrm>
          <a:prstGeom prst="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hlink"/>
              </a:solidFill>
              <a:sym typeface="Symbol" pitchFamily="18" charset="2"/>
            </a:endParaRPr>
          </a:p>
        </p:txBody>
      </p:sp>
      <p:sp>
        <p:nvSpPr>
          <p:cNvPr id="45095" name="Text Box 80"/>
          <p:cNvSpPr txBox="1">
            <a:spLocks noChangeArrowheads="1"/>
          </p:cNvSpPr>
          <p:nvPr/>
        </p:nvSpPr>
        <p:spPr bwMode="auto">
          <a:xfrm>
            <a:off x="3419475" y="6092825"/>
            <a:ext cx="298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x</a:t>
            </a:r>
          </a:p>
        </p:txBody>
      </p:sp>
      <p:sp>
        <p:nvSpPr>
          <p:cNvPr id="45096" name="Text Box 81"/>
          <p:cNvSpPr txBox="1">
            <a:spLocks noChangeArrowheads="1"/>
          </p:cNvSpPr>
          <p:nvPr/>
        </p:nvSpPr>
        <p:spPr bwMode="auto">
          <a:xfrm>
            <a:off x="3419475" y="6092825"/>
            <a:ext cx="298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x</a:t>
            </a:r>
          </a:p>
        </p:txBody>
      </p:sp>
      <p:sp>
        <p:nvSpPr>
          <p:cNvPr id="283730" name="Text Box 82"/>
          <p:cNvSpPr txBox="1">
            <a:spLocks noChangeArrowheads="1"/>
          </p:cNvSpPr>
          <p:nvPr/>
        </p:nvSpPr>
        <p:spPr bwMode="auto">
          <a:xfrm>
            <a:off x="3059113" y="3865563"/>
            <a:ext cx="9731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accent2"/>
                </a:solidFill>
              </a:rPr>
              <a:t>001</a:t>
            </a:r>
            <a:r>
              <a:rPr lang="en-US" sz="1600">
                <a:solidFill>
                  <a:srgbClr val="009900"/>
                </a:solidFill>
              </a:rPr>
              <a:t>00</a:t>
            </a:r>
            <a:r>
              <a:rPr lang="en-US" sz="1600">
                <a:solidFill>
                  <a:srgbClr val="3333CC"/>
                </a:solidFill>
              </a:rPr>
              <a:t>1</a:t>
            </a:r>
            <a:r>
              <a:rPr lang="en-US" sz="1600"/>
              <a:t>0</a:t>
            </a:r>
          </a:p>
        </p:txBody>
      </p:sp>
      <p:sp>
        <p:nvSpPr>
          <p:cNvPr id="283731" name="Rectangle 83"/>
          <p:cNvSpPr>
            <a:spLocks noChangeArrowheads="1"/>
          </p:cNvSpPr>
          <p:nvPr/>
        </p:nvSpPr>
        <p:spPr bwMode="auto">
          <a:xfrm>
            <a:off x="8172450" y="3860800"/>
            <a:ext cx="8651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accent2"/>
                </a:solidFill>
                <a:sym typeface="Symbol" pitchFamily="18" charset="2"/>
              </a:rPr>
              <a:t>001</a:t>
            </a:r>
            <a:r>
              <a:rPr lang="en-US" sz="1600">
                <a:solidFill>
                  <a:srgbClr val="009900"/>
                </a:solidFill>
                <a:sym typeface="Symbol" pitchFamily="18" charset="2"/>
              </a:rPr>
              <a:t></a:t>
            </a:r>
            <a:r>
              <a:rPr lang="en-US" sz="1600">
                <a:solidFill>
                  <a:srgbClr val="3333CC"/>
                </a:solidFill>
                <a:sym typeface="Symbol" pitchFamily="18" charset="2"/>
              </a:rPr>
              <a:t></a:t>
            </a:r>
            <a:r>
              <a:rPr lang="en-US" sz="1600">
                <a:sym typeface="Symbol" pitchFamily="18" charset="2"/>
              </a:rPr>
              <a:t></a:t>
            </a:r>
          </a:p>
        </p:txBody>
      </p:sp>
      <p:grpSp>
        <p:nvGrpSpPr>
          <p:cNvPr id="13" name="Group 84"/>
          <p:cNvGrpSpPr>
            <a:grpSpLocks/>
          </p:cNvGrpSpPr>
          <p:nvPr/>
        </p:nvGrpSpPr>
        <p:grpSpPr bwMode="auto">
          <a:xfrm>
            <a:off x="1547813" y="5589588"/>
            <a:ext cx="2303462" cy="144462"/>
            <a:chOff x="1519" y="3335"/>
            <a:chExt cx="635" cy="113"/>
          </a:xfrm>
        </p:grpSpPr>
        <p:sp>
          <p:nvSpPr>
            <p:cNvPr id="45100" name="Line 85"/>
            <p:cNvSpPr>
              <a:spLocks noChangeShapeType="1"/>
            </p:cNvSpPr>
            <p:nvPr/>
          </p:nvSpPr>
          <p:spPr bwMode="auto">
            <a:xfrm>
              <a:off x="1519" y="3343"/>
              <a:ext cx="0" cy="1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1" name="Line 86"/>
            <p:cNvSpPr>
              <a:spLocks noChangeShapeType="1"/>
            </p:cNvSpPr>
            <p:nvPr/>
          </p:nvSpPr>
          <p:spPr bwMode="auto">
            <a:xfrm>
              <a:off x="1519" y="3392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2" name="Line 87"/>
            <p:cNvSpPr>
              <a:spLocks noChangeShapeType="1"/>
            </p:cNvSpPr>
            <p:nvPr/>
          </p:nvSpPr>
          <p:spPr bwMode="auto">
            <a:xfrm>
              <a:off x="2154" y="3335"/>
              <a:ext cx="0" cy="1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65896E-6 L 0.14965 -2.65896E-6 C 0.21666 -2.65896E-6 0.2993 -0.02612 0.2993 -0.04624 L 0.2993 -0.09156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283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703" grpId="0" animBg="1"/>
      <p:bldP spid="283704" grpId="0"/>
      <p:bldP spid="283704" grpId="1"/>
      <p:bldP spid="283716" grpId="0" animBg="1"/>
      <p:bldP spid="283716" grpId="1" animBg="1"/>
      <p:bldP spid="283727" grpId="0" animBg="1"/>
      <p:bldP spid="283730" grpId="0"/>
      <p:bldP spid="2837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7B4336-492E-45C9-9CDC-B6016698526D}" type="slidenum">
              <a:rPr lang="en-US" smtClean="0">
                <a:latin typeface="Arial" charset="0"/>
                <a:cs typeface="Arial" charset="0"/>
              </a:rPr>
              <a:pPr/>
              <a:t>27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Towards an Optimal Encoding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Let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,L</a:t>
            </a:r>
            <a:r>
              <a:rPr lang="en-US" i="1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,…,L</a:t>
            </a:r>
            <a:r>
              <a:rPr lang="en-US" i="1" baseline="-250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/>
              <a:t> be the sizes of the layers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number of bits needed to encode </a:t>
            </a:r>
            <a:r>
              <a:rPr lang="en-US" b="1" smtClean="0"/>
              <a:t>all </a:t>
            </a:r>
            <a:r>
              <a:rPr lang="en-US" smtClean="0"/>
              <a:t>ranges is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It is NP-hard to find an optimal layering given a set of ranges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By reduction from circular-arc graph coloring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2-Approximation algorithm based on maximum size k-colorable sets (MSCS)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Greedy heuristic colors iteratively maximum size independent set (MSIS)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46085" name="Picture 4" descr="log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4975" y="2522538"/>
            <a:ext cx="18129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32313" y="3175000"/>
            <a:ext cx="79375" cy="79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25C566-E31B-419A-8085-E77100E94694}" type="slidenum">
              <a:rPr lang="en-US" smtClean="0">
                <a:latin typeface="Arial" charset="0"/>
                <a:cs typeface="Arial" charset="0"/>
              </a:rPr>
              <a:pPr/>
              <a:t>28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Coping with “Symbol Budget”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Not all the ranges can be encoded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We use the DRES weight in order to choose the encoded ranges 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Other ranges will be treated with prefix expansion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Given a number of symbols, it is NP hard to find a layering that maximizes the total weight of encoded ranges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Heuristics take into account the weight </a:t>
            </a:r>
            <a:br>
              <a:rPr lang="en-US" dirty="0" smtClean="0"/>
            </a:br>
            <a:r>
              <a:rPr lang="en-US" dirty="0" smtClean="0"/>
              <a:t>M</a:t>
            </a:r>
            <a:r>
              <a:rPr lang="en-US" b="1" dirty="0" smtClean="0">
                <a:solidFill>
                  <a:schemeClr val="accent1"/>
                </a:solidFill>
              </a:rPr>
              <a:t>W</a:t>
            </a:r>
            <a:r>
              <a:rPr lang="en-US" dirty="0" smtClean="0"/>
              <a:t>IS, M</a:t>
            </a:r>
            <a:r>
              <a:rPr lang="en-US" b="1" dirty="0" smtClean="0">
                <a:solidFill>
                  <a:schemeClr val="accent1"/>
                </a:solidFill>
              </a:rPr>
              <a:t>W</a:t>
            </a:r>
            <a:r>
              <a:rPr lang="en-US" dirty="0" smtClean="0"/>
              <a:t>CS</a:t>
            </a: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4B644B-ECA0-4317-ABCB-3F7910157A5F}" type="slidenum">
              <a:rPr lang="en-US" smtClean="0">
                <a:latin typeface="Arial" charset="0"/>
                <a:cs typeface="Arial" charset="0"/>
              </a:rPr>
              <a:pPr/>
              <a:t>29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86722" name="Text Box 2"/>
          <p:cNvSpPr txBox="1">
            <a:spLocks noChangeArrowheads="1"/>
          </p:cNvSpPr>
          <p:nvPr/>
        </p:nvSpPr>
        <p:spPr bwMode="auto">
          <a:xfrm>
            <a:off x="1022350" y="5595938"/>
            <a:ext cx="41084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Pick the layer with maximum gain, </a:t>
            </a:r>
            <a:br>
              <a:rPr lang="en-US" sz="1800"/>
            </a:br>
            <a:r>
              <a:rPr lang="en-US" sz="1800"/>
              <a:t>and assign it the next symbol.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Choosing the Right Ranges</a:t>
            </a:r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1116013" y="1628775"/>
            <a:ext cx="2736850" cy="1295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u="sng"/>
              <a:t>Layering Stage</a:t>
            </a:r>
            <a:br>
              <a:rPr lang="en-US" sz="1800" b="1" u="sng"/>
            </a:br>
            <a:r>
              <a:rPr lang="en-US" sz="1800"/>
              <a:t>MSIS, MSCS, </a:t>
            </a:r>
            <a:br>
              <a:rPr lang="en-US" sz="1800"/>
            </a:br>
            <a:r>
              <a:rPr lang="en-US" sz="1800"/>
              <a:t>MWIS, MWCS</a:t>
            </a:r>
            <a:endParaRPr lang="en-US" sz="1800" b="1" u="sng"/>
          </a:p>
        </p:txBody>
      </p:sp>
      <p:sp>
        <p:nvSpPr>
          <p:cNvPr id="286725" name="Rectangle 5"/>
          <p:cNvSpPr>
            <a:spLocks noChangeArrowheads="1"/>
          </p:cNvSpPr>
          <p:nvPr/>
        </p:nvSpPr>
        <p:spPr bwMode="auto">
          <a:xfrm>
            <a:off x="5291138" y="2997200"/>
            <a:ext cx="3097212" cy="1295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u="sng"/>
              <a:t>Symbol Allocation Stage</a:t>
            </a:r>
            <a:br>
              <a:rPr lang="en-US" sz="1800" b="1" u="sng"/>
            </a:br>
            <a:r>
              <a:rPr lang="en-US" sz="1800"/>
              <a:t>Bit Auction algorithm</a:t>
            </a:r>
            <a:endParaRPr lang="en-US" sz="1800" b="1" u="sng"/>
          </a:p>
        </p:txBody>
      </p:sp>
      <p:sp>
        <p:nvSpPr>
          <p:cNvPr id="286726" name="Text Box 6"/>
          <p:cNvSpPr txBox="1">
            <a:spLocks noChangeArrowheads="1"/>
          </p:cNvSpPr>
          <p:nvPr/>
        </p:nvSpPr>
        <p:spPr bwMode="auto">
          <a:xfrm>
            <a:off x="4067175" y="1627188"/>
            <a:ext cx="43211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Within each layer, ranges are sorted by their weight; </a:t>
            </a:r>
            <a:r>
              <a:rPr lang="en-US" sz="18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800" i="1" baseline="-2500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18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/>
              <a:t>is the </a:t>
            </a:r>
            <a:r>
              <a:rPr lang="en-US" sz="1800" i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800" i="1" baseline="3000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800"/>
              <a:t> range of layer </a:t>
            </a:r>
            <a:r>
              <a:rPr lang="en-US" sz="18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800" i="1" baseline="-25000">
                <a:latin typeface="Times New Roman" pitchFamily="18" charset="0"/>
                <a:cs typeface="Times New Roman" pitchFamily="18" charset="0"/>
              </a:rPr>
              <a:t>i</a:t>
            </a:r>
            <a:endParaRPr lang="en-US" sz="18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6727" name="AutoShape 7"/>
          <p:cNvCxnSpPr>
            <a:cxnSpLocks noChangeShapeType="1"/>
            <a:stCxn id="48133" idx="3"/>
            <a:endCxn id="286725" idx="0"/>
          </p:cNvCxnSpPr>
          <p:nvPr/>
        </p:nvCxnSpPr>
        <p:spPr bwMode="auto">
          <a:xfrm>
            <a:off x="3852863" y="2276475"/>
            <a:ext cx="2987675" cy="7207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86728" name="Text Box 8"/>
          <p:cNvSpPr txBox="1">
            <a:spLocks noChangeArrowheads="1"/>
          </p:cNvSpPr>
          <p:nvPr/>
        </p:nvSpPr>
        <p:spPr bwMode="auto">
          <a:xfrm>
            <a:off x="1022350" y="3133725"/>
            <a:ext cx="3917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We allocate the symbols one by one.</a:t>
            </a:r>
          </a:p>
        </p:txBody>
      </p:sp>
      <p:sp>
        <p:nvSpPr>
          <p:cNvPr id="286729" name="Rectangle 9"/>
          <p:cNvSpPr>
            <a:spLocks noChangeArrowheads="1"/>
          </p:cNvSpPr>
          <p:nvPr/>
        </p:nvSpPr>
        <p:spPr bwMode="auto">
          <a:xfrm>
            <a:off x="5291138" y="5157788"/>
            <a:ext cx="3097212" cy="12239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u="sng"/>
              <a:t>Encoding Stage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Unencoded range rules are </a:t>
            </a:r>
            <a:br>
              <a:rPr lang="en-US" sz="1800"/>
            </a:br>
            <a:r>
              <a:rPr lang="en-US" sz="1800"/>
              <a:t>handled w/ Prefix Expansion</a:t>
            </a:r>
          </a:p>
        </p:txBody>
      </p:sp>
      <p:cxnSp>
        <p:nvCxnSpPr>
          <p:cNvPr id="286730" name="AutoShape 10"/>
          <p:cNvCxnSpPr>
            <a:cxnSpLocks noChangeShapeType="1"/>
            <a:stCxn id="286725" idx="2"/>
            <a:endCxn id="286729" idx="0"/>
          </p:cNvCxnSpPr>
          <p:nvPr/>
        </p:nvCxnSpPr>
        <p:spPr bwMode="auto">
          <a:xfrm rot="5400000">
            <a:off x="6407944" y="4725194"/>
            <a:ext cx="8651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40" name="Rectangle 11"/>
          <p:cNvSpPr>
            <a:spLocks noChangeArrowheads="1"/>
          </p:cNvSpPr>
          <p:nvPr/>
        </p:nvSpPr>
        <p:spPr bwMode="auto">
          <a:xfrm>
            <a:off x="684213" y="4005263"/>
            <a:ext cx="1800225" cy="223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6732" name="AutoShape 12"/>
          <p:cNvCxnSpPr>
            <a:cxnSpLocks noChangeShapeType="1"/>
            <a:stCxn id="48140" idx="2"/>
            <a:endCxn id="48140" idx="0"/>
          </p:cNvCxnSpPr>
          <p:nvPr/>
        </p:nvCxnSpPr>
        <p:spPr bwMode="auto">
          <a:xfrm rot="5400000" flipH="1" flipV="1">
            <a:off x="469106" y="5120482"/>
            <a:ext cx="2232025" cy="1588"/>
          </a:xfrm>
          <a:prstGeom prst="curvedConnector5">
            <a:avLst>
              <a:gd name="adj1" fmla="val -14940"/>
              <a:gd name="adj2" fmla="val -56900014"/>
              <a:gd name="adj3" fmla="val 1145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286733" name="Picture 13" descr="bitalloce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5113" y="4687888"/>
            <a:ext cx="2286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34" name="Picture 14" descr="gain_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0913" y="4968875"/>
            <a:ext cx="1752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5" name="Text Box 15"/>
          <p:cNvSpPr txBox="1">
            <a:spLocks noChangeArrowheads="1"/>
          </p:cNvSpPr>
          <p:nvPr/>
        </p:nvSpPr>
        <p:spPr bwMode="auto">
          <a:xfrm>
            <a:off x="1022350" y="4005263"/>
            <a:ext cx="4108450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Average per-symbol gain for encoding </a:t>
            </a:r>
            <a:br>
              <a:rPr lang="en-US" sz="1800"/>
            </a:br>
            <a:r>
              <a:rPr lang="en-US" sz="1800"/>
              <a:t>the next </a:t>
            </a:r>
            <a:r>
              <a:rPr lang="en-US" sz="1800" i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/>
              <a:t>-symbols to layer </a:t>
            </a:r>
            <a:r>
              <a:rPr lang="en-US" sz="18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8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/>
              <a:t>:</a:t>
            </a:r>
            <a:br>
              <a:rPr lang="en-US" sz="1800"/>
            </a:br>
            <a:endParaRPr 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2" grpId="0"/>
      <p:bldP spid="286725" grpId="0" animBg="1"/>
      <p:bldP spid="286726" grpId="0"/>
      <p:bldP spid="286728" grpId="0"/>
      <p:bldP spid="286729" grpId="0" animBg="1"/>
      <p:bldP spid="2867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F77DA6-E6F3-4030-9891-9B4562D5EF65}" type="slidenum">
              <a:rPr lang="en-US" smtClean="0">
                <a:latin typeface="Arial" charset="0"/>
                <a:cs typeface="Arial" charset="0"/>
              </a:rPr>
              <a:pPr/>
              <a:t>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Packet Classification 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7239000" y="2209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>
                <a:latin typeface="Times New Roman" pitchFamily="18" charset="0"/>
              </a:rPr>
              <a:t>Action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52600" y="1878013"/>
            <a:ext cx="6400800" cy="4406900"/>
            <a:chOff x="1488" y="415"/>
            <a:chExt cx="4032" cy="3137"/>
          </a:xfrm>
        </p:grpSpPr>
        <p:sp>
          <p:nvSpPr>
            <p:cNvPr id="8203" name="Rectangle 5"/>
            <p:cNvSpPr>
              <a:spLocks noChangeArrowheads="1"/>
            </p:cNvSpPr>
            <p:nvPr/>
          </p:nvSpPr>
          <p:spPr bwMode="auto">
            <a:xfrm>
              <a:off x="2016" y="432"/>
              <a:ext cx="3024" cy="312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352" y="1488"/>
              <a:ext cx="2304" cy="1968"/>
              <a:chOff x="2352" y="1488"/>
              <a:chExt cx="2304" cy="2064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2496" y="1797"/>
                <a:ext cx="2016" cy="1685"/>
                <a:chOff x="2496" y="1797"/>
                <a:chExt cx="2016" cy="1685"/>
              </a:xfrm>
            </p:grpSpPr>
            <p:sp>
              <p:nvSpPr>
                <p:cNvPr id="8213" name="Rectangle 8"/>
                <p:cNvSpPr>
                  <a:spLocks noChangeArrowheads="1"/>
                </p:cNvSpPr>
                <p:nvPr/>
              </p:nvSpPr>
              <p:spPr bwMode="auto">
                <a:xfrm>
                  <a:off x="2496" y="2112"/>
                  <a:ext cx="1008" cy="28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8214" name="Rectangle 9"/>
                <p:cNvSpPr>
                  <a:spLocks noChangeArrowheads="1"/>
                </p:cNvSpPr>
                <p:nvPr/>
              </p:nvSpPr>
              <p:spPr bwMode="auto">
                <a:xfrm>
                  <a:off x="3504" y="2112"/>
                  <a:ext cx="1008" cy="28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8215" name="Rectangle 10"/>
                <p:cNvSpPr>
                  <a:spLocks noChangeArrowheads="1"/>
                </p:cNvSpPr>
                <p:nvPr/>
              </p:nvSpPr>
              <p:spPr bwMode="auto">
                <a:xfrm>
                  <a:off x="2496" y="2400"/>
                  <a:ext cx="1008" cy="28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8216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400"/>
                  <a:ext cx="1008" cy="28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8217" name="Rectangle 12"/>
                <p:cNvSpPr>
                  <a:spLocks noChangeArrowheads="1"/>
                </p:cNvSpPr>
                <p:nvPr/>
              </p:nvSpPr>
              <p:spPr bwMode="auto">
                <a:xfrm>
                  <a:off x="2496" y="2688"/>
                  <a:ext cx="1008" cy="48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8218" name="Rectangle 13"/>
                <p:cNvSpPr>
                  <a:spLocks noChangeArrowheads="1"/>
                </p:cNvSpPr>
                <p:nvPr/>
              </p:nvSpPr>
              <p:spPr bwMode="auto">
                <a:xfrm>
                  <a:off x="3504" y="2688"/>
                  <a:ext cx="1008" cy="48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8219" name="Rectangle 14"/>
                <p:cNvSpPr>
                  <a:spLocks noChangeArrowheads="1"/>
                </p:cNvSpPr>
                <p:nvPr/>
              </p:nvSpPr>
              <p:spPr bwMode="auto">
                <a:xfrm>
                  <a:off x="2496" y="3168"/>
                  <a:ext cx="1008" cy="28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8220" name="Rectangle 15"/>
                <p:cNvSpPr>
                  <a:spLocks noChangeArrowheads="1"/>
                </p:cNvSpPr>
                <p:nvPr/>
              </p:nvSpPr>
              <p:spPr bwMode="auto">
                <a:xfrm>
                  <a:off x="3504" y="3168"/>
                  <a:ext cx="1008" cy="28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8221" name="Rectangle 16"/>
                <p:cNvSpPr>
                  <a:spLocks noChangeArrowheads="1"/>
                </p:cNvSpPr>
                <p:nvPr/>
              </p:nvSpPr>
              <p:spPr bwMode="auto">
                <a:xfrm>
                  <a:off x="2496" y="1824"/>
                  <a:ext cx="1008" cy="28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8222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1824"/>
                  <a:ext cx="1008" cy="28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822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832" y="2088"/>
                  <a:ext cx="372" cy="34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>
                      <a:latin typeface="Times New Roman" pitchFamily="18" charset="0"/>
                    </a:rPr>
                    <a:t>----</a:t>
                  </a:r>
                </a:p>
              </p:txBody>
            </p:sp>
            <p:sp>
              <p:nvSpPr>
                <p:cNvPr id="822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832" y="2375"/>
                  <a:ext cx="372" cy="34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>
                      <a:latin typeface="Times New Roman" pitchFamily="18" charset="0"/>
                    </a:rPr>
                    <a:t>----</a:t>
                  </a:r>
                </a:p>
              </p:txBody>
            </p:sp>
            <p:sp>
              <p:nvSpPr>
                <p:cNvPr id="8225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832" y="3141"/>
                  <a:ext cx="372" cy="34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>
                      <a:latin typeface="Times New Roman" pitchFamily="18" charset="0"/>
                    </a:rPr>
                    <a:t>----</a:t>
                  </a:r>
                </a:p>
              </p:txBody>
            </p:sp>
            <p:sp>
              <p:nvSpPr>
                <p:cNvPr id="822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840" y="3141"/>
                  <a:ext cx="372" cy="34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>
                      <a:latin typeface="Times New Roman" pitchFamily="18" charset="0"/>
                    </a:rPr>
                    <a:t>----</a:t>
                  </a:r>
                </a:p>
              </p:txBody>
            </p:sp>
            <p:sp>
              <p:nvSpPr>
                <p:cNvPr id="822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840" y="2375"/>
                  <a:ext cx="372" cy="34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>
                      <a:latin typeface="Times New Roman" pitchFamily="18" charset="0"/>
                    </a:rPr>
                    <a:t>----</a:t>
                  </a:r>
                </a:p>
              </p:txBody>
            </p:sp>
            <p:sp>
              <p:nvSpPr>
                <p:cNvPr id="8228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840" y="2088"/>
                  <a:ext cx="372" cy="34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>
                      <a:latin typeface="Times New Roman" pitchFamily="18" charset="0"/>
                    </a:rPr>
                    <a:t>----</a:t>
                  </a:r>
                </a:p>
              </p:txBody>
            </p:sp>
            <p:sp>
              <p:nvSpPr>
                <p:cNvPr id="8229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880" y="1847"/>
                  <a:ext cx="116" cy="34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>
                    <a:latin typeface="Times New Roman" pitchFamily="18" charset="0"/>
                  </a:endParaRPr>
                </a:p>
              </p:txBody>
            </p:sp>
            <p:sp>
              <p:nvSpPr>
                <p:cNvPr id="8230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760" y="1797"/>
                  <a:ext cx="478" cy="34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>
                      <a:latin typeface="Times New Roman" pitchFamily="18" charset="0"/>
                    </a:rPr>
                    <a:t>Rule</a:t>
                  </a:r>
                </a:p>
              </p:txBody>
            </p:sp>
            <p:sp>
              <p:nvSpPr>
                <p:cNvPr id="8231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687" y="1797"/>
                  <a:ext cx="638" cy="34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>
                      <a:latin typeface="Times New Roman" pitchFamily="18" charset="0"/>
                    </a:rPr>
                    <a:t>Action</a:t>
                  </a:r>
                </a:p>
              </p:txBody>
            </p:sp>
          </p:grpSp>
          <p:sp>
            <p:nvSpPr>
              <p:cNvPr id="8211" name="Rectangle 27"/>
              <p:cNvSpPr>
                <a:spLocks noChangeArrowheads="1"/>
              </p:cNvSpPr>
              <p:nvPr/>
            </p:nvSpPr>
            <p:spPr bwMode="auto">
              <a:xfrm>
                <a:off x="2352" y="1488"/>
                <a:ext cx="2304" cy="206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8212" name="Text Box 28"/>
              <p:cNvSpPr txBox="1">
                <a:spLocks noChangeArrowheads="1"/>
              </p:cNvSpPr>
              <p:nvPr/>
            </p:nvSpPr>
            <p:spPr bwMode="auto">
              <a:xfrm>
                <a:off x="2428" y="1511"/>
                <a:ext cx="2225" cy="34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>
                    <a:latin typeface="Times New Roman" pitchFamily="18" charset="0"/>
                  </a:rPr>
                  <a:t>Policy Database (classifier)</a:t>
                </a:r>
              </a:p>
            </p:txBody>
          </p:sp>
        </p:grpSp>
        <p:sp>
          <p:nvSpPr>
            <p:cNvPr id="8205" name="Oval 29"/>
            <p:cNvSpPr>
              <a:spLocks noChangeArrowheads="1"/>
            </p:cNvSpPr>
            <p:nvPr/>
          </p:nvSpPr>
          <p:spPr bwMode="auto">
            <a:xfrm>
              <a:off x="2400" y="720"/>
              <a:ext cx="2208" cy="52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>
                  <a:latin typeface="Times New Roman" pitchFamily="18" charset="0"/>
                </a:rPr>
                <a:t>Packet Classification</a:t>
              </a:r>
            </a:p>
          </p:txBody>
        </p:sp>
        <p:sp>
          <p:nvSpPr>
            <p:cNvPr id="8206" name="Line 30"/>
            <p:cNvSpPr>
              <a:spLocks noChangeShapeType="1"/>
            </p:cNvSpPr>
            <p:nvPr/>
          </p:nvSpPr>
          <p:spPr bwMode="auto">
            <a:xfrm flipV="1">
              <a:off x="3504" y="1248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8207" name="Line 31"/>
            <p:cNvSpPr>
              <a:spLocks noChangeShapeType="1"/>
            </p:cNvSpPr>
            <p:nvPr/>
          </p:nvSpPr>
          <p:spPr bwMode="auto">
            <a:xfrm>
              <a:off x="4608" y="1008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8208" name="Line 32"/>
            <p:cNvSpPr>
              <a:spLocks noChangeShapeType="1"/>
            </p:cNvSpPr>
            <p:nvPr/>
          </p:nvSpPr>
          <p:spPr bwMode="auto">
            <a:xfrm>
              <a:off x="1488" y="1008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8209" name="Rectangle 33"/>
            <p:cNvSpPr>
              <a:spLocks noChangeArrowheads="1"/>
            </p:cNvSpPr>
            <p:nvPr/>
          </p:nvSpPr>
          <p:spPr bwMode="auto">
            <a:xfrm>
              <a:off x="3408" y="415"/>
              <a:ext cx="1603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>
                  <a:latin typeface="Times New Roman" pitchFamily="18" charset="0"/>
                </a:rPr>
                <a:t>Forwarding Engine</a:t>
              </a:r>
            </a:p>
          </p:txBody>
        </p:sp>
      </p:grpSp>
      <p:sp>
        <p:nvSpPr>
          <p:cNvPr id="8198" name="Rectangle 34"/>
          <p:cNvSpPr>
            <a:spLocks noChangeArrowheads="1"/>
          </p:cNvSpPr>
          <p:nvPr/>
        </p:nvSpPr>
        <p:spPr bwMode="auto">
          <a:xfrm>
            <a:off x="304800" y="5327650"/>
            <a:ext cx="1427163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>
                <a:latin typeface="Times New Roman" pitchFamily="18" charset="0"/>
              </a:rPr>
              <a:t>Incoming </a:t>
            </a:r>
            <a:br>
              <a:rPr kumimoji="1" lang="en-US">
                <a:latin typeface="Times New Roman" pitchFamily="18" charset="0"/>
              </a:rPr>
            </a:br>
            <a:r>
              <a:rPr kumimoji="1" lang="en-US">
                <a:latin typeface="Times New Roman" pitchFamily="18" charset="0"/>
              </a:rPr>
              <a:t>Packet</a:t>
            </a:r>
          </a:p>
        </p:txBody>
      </p:sp>
      <p:sp>
        <p:nvSpPr>
          <p:cNvPr id="8199" name="Rectangle 35"/>
          <p:cNvSpPr>
            <a:spLocks noChangeArrowheads="1"/>
          </p:cNvSpPr>
          <p:nvPr/>
        </p:nvSpPr>
        <p:spPr bwMode="auto">
          <a:xfrm>
            <a:off x="914400" y="1905000"/>
            <a:ext cx="304800" cy="3302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8200" name="Rectangle 36"/>
          <p:cNvSpPr>
            <a:spLocks noChangeArrowheads="1"/>
          </p:cNvSpPr>
          <p:nvPr/>
        </p:nvSpPr>
        <p:spPr bwMode="auto">
          <a:xfrm>
            <a:off x="457200" y="1752600"/>
            <a:ext cx="304800" cy="1920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sz="2000">
                <a:latin typeface="Times New Roman" pitchFamily="18" charset="0"/>
              </a:rPr>
              <a:t>HEADER</a:t>
            </a:r>
            <a:endParaRPr kumimoji="1" lang="en-US">
              <a:latin typeface="Times New Roman" pitchFamily="18" charset="0"/>
            </a:endParaRPr>
          </a:p>
        </p:txBody>
      </p:sp>
      <p:sp>
        <p:nvSpPr>
          <p:cNvPr id="8201" name="AutoShape 37"/>
          <p:cNvSpPr>
            <a:spLocks/>
          </p:cNvSpPr>
          <p:nvPr/>
        </p:nvSpPr>
        <p:spPr bwMode="auto">
          <a:xfrm>
            <a:off x="1295400" y="1905000"/>
            <a:ext cx="304800" cy="1524000"/>
          </a:xfrm>
          <a:prstGeom prst="rightBrace">
            <a:avLst>
              <a:gd name="adj1" fmla="val 29167"/>
              <a:gd name="adj2" fmla="val 5191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8202" name="Rectangle 38"/>
          <p:cNvSpPr>
            <a:spLocks noChangeArrowheads="1"/>
          </p:cNvSpPr>
          <p:nvPr/>
        </p:nvSpPr>
        <p:spPr bwMode="auto">
          <a:xfrm>
            <a:off x="914400" y="1905000"/>
            <a:ext cx="304800" cy="1524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2ED4E0-1282-4282-9C07-154FE43B1882}" type="slidenum">
              <a:rPr lang="en-US" smtClean="0">
                <a:latin typeface="Arial" charset="0"/>
                <a:cs typeface="Arial" charset="0"/>
              </a:rPr>
              <a:pPr/>
              <a:t>30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Experimental Results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 real-life rule set</a:t>
            </a:r>
          </a:p>
          <a:p>
            <a:pPr lvl="1" eaLnBrk="1" hangingPunct="1"/>
            <a:r>
              <a:rPr lang="en-US" smtClean="0"/>
              <a:t>120 separate rule files from various applications</a:t>
            </a:r>
          </a:p>
          <a:p>
            <a:pPr lvl="2" eaLnBrk="1" hangingPunct="1"/>
            <a:r>
              <a:rPr lang="en-US" smtClean="0"/>
              <a:t>Firewalls, ACL-routers, Intrusion Prevention systems</a:t>
            </a:r>
          </a:p>
          <a:p>
            <a:pPr lvl="1" eaLnBrk="1" hangingPunct="1"/>
            <a:r>
              <a:rPr lang="en-US" smtClean="0"/>
              <a:t>223K rules</a:t>
            </a:r>
          </a:p>
          <a:p>
            <a:pPr lvl="1" eaLnBrk="1" hangingPunct="1"/>
            <a:r>
              <a:rPr lang="en-US" smtClean="0"/>
              <a:t>280 unique ranges</a:t>
            </a:r>
          </a:p>
          <a:p>
            <a:pPr eaLnBrk="1" hangingPunct="1"/>
            <a:r>
              <a:rPr lang="en-US" smtClean="0"/>
              <a:t>Used as a common benchmark in literature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B4D611-BF69-4561-A23F-3711CCEC6102}" type="slidenum">
              <a:rPr lang="en-US" smtClean="0">
                <a:latin typeface="Arial" charset="0"/>
                <a:cs typeface="Arial" charset="0"/>
              </a:rPr>
              <a:pPr/>
              <a:t>31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Experimental Results</a:t>
            </a:r>
          </a:p>
        </p:txBody>
      </p:sp>
      <p:pic>
        <p:nvPicPr>
          <p:cNvPr id="50180" name="Picture 3" descr="graf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65325" y="1600200"/>
            <a:ext cx="5670550" cy="4530725"/>
          </a:xfrm>
          <a:noFill/>
        </p:spPr>
      </p:pic>
      <p:sp>
        <p:nvSpPr>
          <p:cNvPr id="288772" name="AutoShape 4"/>
          <p:cNvSpPr>
            <a:spLocks noChangeArrowheads="1"/>
          </p:cNvSpPr>
          <p:nvPr/>
        </p:nvSpPr>
        <p:spPr bwMode="auto">
          <a:xfrm>
            <a:off x="5651500" y="6197600"/>
            <a:ext cx="3492500" cy="530225"/>
          </a:xfrm>
          <a:prstGeom prst="wedgeRectCallout">
            <a:avLst>
              <a:gd name="adj1" fmla="val -52319"/>
              <a:gd name="adj2" fmla="val -138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700" b="1"/>
              <a:t>Best Prior Art</a:t>
            </a:r>
            <a:endParaRPr lang="en-US" sz="17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A3E879-69F8-47BF-9810-D682B4D193CD}" type="slidenum">
              <a:rPr lang="en-US" smtClean="0">
                <a:latin typeface="Arial" charset="0"/>
                <a:cs typeface="Arial" charset="0"/>
              </a:rPr>
              <a:pPr/>
              <a:t>32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Experimental Results</a:t>
            </a:r>
          </a:p>
        </p:txBody>
      </p:sp>
      <p:pic>
        <p:nvPicPr>
          <p:cNvPr id="51204" name="Picture 3" descr="graf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65325" y="1600200"/>
            <a:ext cx="5670550" cy="45307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24AD9B-DC59-4B19-B4D7-CC5CCD30AE14}" type="slidenum">
              <a:rPr lang="en-US" smtClean="0">
                <a:latin typeface="Arial" charset="0"/>
                <a:cs typeface="Arial" charset="0"/>
              </a:rPr>
              <a:pPr/>
              <a:t>33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/>
              <a:t>Wrap-Up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ym typeface="Wingdings" pitchFamily="2" charset="2"/>
              </a:rPr>
              <a:t> New solution for range representation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ym typeface="Wingdings" pitchFamily="2" charset="2"/>
              </a:rPr>
              <a:t>60% better than prior art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ym typeface="Wingdings" pitchFamily="2" charset="2"/>
              </a:rPr>
              <a:t> Also deals with: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ym typeface="Wingdings" pitchFamily="2" charset="2"/>
              </a:rPr>
              <a:t>Two range fields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ym typeface="Wingdings" pitchFamily="2" charset="2"/>
              </a:rPr>
              <a:t>Hot updates of the rules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sym typeface="Wingdings" pitchFamily="2" charset="2"/>
              </a:rPr>
              <a:t>Future work: IPv6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>
                <a:sym typeface="Wingdings" pitchFamily="2" charset="2"/>
              </a:rPr>
              <a:t>32-bits for source-, dest- port fields</a:t>
            </a:r>
          </a:p>
          <a:p>
            <a:pPr lvl="1" eaLnBrk="1" hangingPunct="1">
              <a:lnSpc>
                <a:spcPct val="90000"/>
              </a:lnSpc>
              <a:buSzPct val="90000"/>
              <a:buFont typeface="Wingdings" pitchFamily="2" charset="2"/>
              <a:buChar char="à"/>
            </a:pPr>
            <a:r>
              <a:rPr lang="en-GB" smtClean="0">
                <a:sym typeface="Wingdings" pitchFamily="2" charset="2"/>
              </a:rPr>
              <a:t>Direct access array in SRAM is infeasible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>
                <a:sym typeface="Wingdings" pitchFamily="2" charset="2"/>
              </a:rPr>
              <a:t>Possible solution: use TCAM twice in pipelined manner</a:t>
            </a:r>
            <a:endParaRPr lang="en-US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87FEDA-84D6-4B38-ACF1-2799F648661D}" type="slidenum">
              <a:rPr lang="en-US" smtClean="0">
                <a:latin typeface="Arial" charset="0"/>
                <a:cs typeface="Arial" charset="0"/>
              </a:rPr>
              <a:pPr/>
              <a:t>34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Wrap-Up</a:t>
            </a:r>
            <a:endParaRPr lang="en-US" smtClean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Two solutions for major contemporary challenges in TCAM devices</a:t>
            </a:r>
          </a:p>
          <a:p>
            <a:pPr eaLnBrk="1" hangingPunct="1"/>
            <a:r>
              <a:rPr lang="en-GB" dirty="0" smtClean="0"/>
              <a:t>Makes packet classification more </a:t>
            </a:r>
            <a:r>
              <a:rPr lang="en-GB" b="1" dirty="0" smtClean="0">
                <a:solidFill>
                  <a:schemeClr val="accent1"/>
                </a:solidFill>
              </a:rPr>
              <a:t>efficient</a:t>
            </a:r>
            <a:r>
              <a:rPr lang="en-GB" dirty="0" smtClean="0"/>
              <a:t> (less entries </a:t>
            </a:r>
            <a:r>
              <a:rPr lang="en-GB" dirty="0" smtClean="0">
                <a:sym typeface="Wingdings" pitchFamily="2" charset="2"/>
              </a:rPr>
              <a:t> less power) and </a:t>
            </a:r>
            <a:r>
              <a:rPr lang="en-GB" b="1" dirty="0" smtClean="0">
                <a:solidFill>
                  <a:schemeClr val="accent1"/>
                </a:solidFill>
                <a:sym typeface="Wingdings" pitchFamily="2" charset="2"/>
              </a:rPr>
              <a:t>robust</a:t>
            </a:r>
          </a:p>
          <a:p>
            <a:pPr eaLnBrk="1" hangingPunct="1"/>
            <a:r>
              <a:rPr lang="en-GB" dirty="0" smtClean="0">
                <a:sym typeface="Wingdings" pitchFamily="2" charset="2"/>
              </a:rPr>
              <a:t>Both solutions make use of extra symbols available in TCAM configurations anyway</a:t>
            </a:r>
          </a:p>
          <a:p>
            <a:pPr eaLnBrk="1" hangingPunct="1"/>
            <a:r>
              <a:rPr lang="en-GB" dirty="0" smtClean="0">
                <a:sym typeface="Wingdings" pitchFamily="2" charset="2"/>
              </a:rPr>
              <a:t>An Interesting future direction: </a:t>
            </a:r>
          </a:p>
          <a:p>
            <a:pPr lvl="1" eaLnBrk="1" hangingPunct="1"/>
            <a:r>
              <a:rPr lang="en-GB" dirty="0" smtClean="0">
                <a:sym typeface="Wingdings" pitchFamily="2" charset="2"/>
              </a:rPr>
              <a:t>Using TCAMs outside a networking environment </a:t>
            </a:r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399B04-0909-4FCE-A36C-88BE4910CF01}" type="slidenum">
              <a:rPr lang="en-US" smtClean="0">
                <a:latin typeface="Arial" charset="0"/>
                <a:cs typeface="Arial" charset="0"/>
              </a:rPr>
              <a:pPr/>
              <a:t>35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4275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A616C2-C6D9-4EA3-A049-2EB7782A34CA}" type="slidenum">
              <a:rPr lang="en-US" smtClean="0">
                <a:latin typeface="Arial" charset="0"/>
                <a:cs typeface="Arial" charset="0"/>
              </a:rPr>
              <a:pPr/>
              <a:t>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Multi-field Packet Classification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971550" y="4000500"/>
            <a:ext cx="6913563" cy="1077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/>
              <a:t>Given a database with N rules, find the action associated with the </a:t>
            </a:r>
            <a:r>
              <a:rPr lang="en-US" b="1">
                <a:solidFill>
                  <a:schemeClr val="accent1"/>
                </a:solidFill>
              </a:rPr>
              <a:t>highest priority</a:t>
            </a:r>
            <a:r>
              <a:rPr lang="en-US"/>
              <a:t> rule  matching an incoming packet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898525" y="1417638"/>
          <a:ext cx="7102475" cy="344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3" name="Document" r:id="rId5" imgW="8223991" imgH="3923497" progId="Word.Document.8">
                  <p:embed/>
                </p:oleObj>
              </mc:Choice>
              <mc:Fallback>
                <p:oleObj name="Document" r:id="rId5" imgW="8223991" imgH="3923497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417638"/>
                        <a:ext cx="7102475" cy="3443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971550" y="5357813"/>
            <a:ext cx="8170863" cy="757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/>
              <a:t>Example: A packet (152.168.3.32, 152.163.171.71, …, TCP) would have action A</a:t>
            </a:r>
            <a:r>
              <a:rPr lang="en-US" baseline="-25000"/>
              <a:t>2</a:t>
            </a:r>
            <a:r>
              <a:rPr lang="en-US"/>
              <a:t> applied to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AFD2D6-0B77-4151-B349-1A0DFDF8A62C}" type="slidenum">
              <a:rPr lang="en-US" smtClean="0">
                <a:latin typeface="Arial" charset="0"/>
                <a:cs typeface="Arial" charset="0"/>
              </a:rPr>
              <a:pPr/>
              <a:t>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Address Lookup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Where to send an incoming packet?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Usually needs only destination IP address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Firewall, ACL, Intrusion Detection Schemes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Which packet to accept or deny?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Usually needs 5 fields: source-address, dest-address, source-port, dest-port, protocol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Packet classification lies in the critical path of the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packet, and should be performed at very high rate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(~125 million packets per second for 40 Gb/s network)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14375" y="4143375"/>
            <a:ext cx="7921625" cy="1655763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656CCB-0D21-45BC-801F-AD306FDBC62C}" type="slidenum">
              <a:rPr lang="en-US" smtClean="0">
                <a:latin typeface="Arial" charset="0"/>
                <a:cs typeface="Arial" charset="0"/>
              </a:rPr>
              <a:pPr/>
              <a:t>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Software Solutions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Many exist in the literature: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Linear Search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Tree-based (e.g. Trie, Grid of Tries…)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Cross-producting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HiCuts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Bloom-Filter Based Data Structures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…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All software solutions introduce non-constant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classification time (and we usually have only 1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cycle) </a:t>
            </a:r>
          </a:p>
        </p:txBody>
      </p:sp>
      <p:sp>
        <p:nvSpPr>
          <p:cNvPr id="322564" name="Rectangle 4"/>
          <p:cNvSpPr>
            <a:spLocks noChangeArrowheads="1"/>
          </p:cNvSpPr>
          <p:nvPr/>
        </p:nvSpPr>
        <p:spPr bwMode="auto">
          <a:xfrm>
            <a:off x="827088" y="4638675"/>
            <a:ext cx="7921625" cy="1512888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build="p"/>
      <p:bldP spid="3225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9"/>
          <p:cNvGraphicFramePr>
            <a:graphicFrameLocks noChangeAspect="1"/>
          </p:cNvGraphicFramePr>
          <p:nvPr/>
        </p:nvGraphicFramePr>
        <p:xfrm>
          <a:off x="969963" y="4000500"/>
          <a:ext cx="7102475" cy="344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7" name="Document" r:id="rId5" imgW="8223991" imgH="3923497" progId="Word.Document.8">
                  <p:embed/>
                </p:oleObj>
              </mc:Choice>
              <mc:Fallback>
                <p:oleObj name="Document" r:id="rId5" imgW="8223991" imgH="3923497" progId="Word.Document.8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4000500"/>
                        <a:ext cx="7102475" cy="3443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87C678-A317-450E-B01A-1C27F32B431D}" type="slidenum">
              <a:rPr lang="en-US" smtClean="0">
                <a:latin typeface="Arial" charset="0"/>
                <a:cs typeface="Arial" charset="0"/>
              </a:rPr>
              <a:pPr/>
              <a:t>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Towards a Hardware Solution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Rules in the policy database can be written in a ternary alphabet, using 0,1,</a:t>
            </a:r>
            <a:r>
              <a:rPr lang="en-US" sz="2400" smtClean="0">
                <a:sym typeface="Symbol" pitchFamily="18" charset="2"/>
              </a:rPr>
              <a:t></a:t>
            </a:r>
          </a:p>
          <a:p>
            <a:pPr eaLnBrk="1" hangingPunct="1"/>
            <a:r>
              <a:rPr lang="en-US" sz="2400" smtClean="0">
                <a:sym typeface="Symbol" pitchFamily="18" charset="2"/>
              </a:rPr>
              <a:t>In the 5-field IPv4 rules (for firewall, ACL…), we can represent each rule as a string of 104 ternary symbols</a:t>
            </a:r>
            <a:endParaRPr lang="en-US" sz="2400" smtClean="0"/>
          </a:p>
        </p:txBody>
      </p:sp>
      <p:sp>
        <p:nvSpPr>
          <p:cNvPr id="327690" name="AutoShape 10"/>
          <p:cNvSpPr>
            <a:spLocks noChangeArrowheads="1"/>
          </p:cNvSpPr>
          <p:nvPr/>
        </p:nvSpPr>
        <p:spPr bwMode="auto">
          <a:xfrm>
            <a:off x="4572000" y="5286375"/>
            <a:ext cx="4176713" cy="792163"/>
          </a:xfrm>
          <a:prstGeom prst="wedgeRectCallout">
            <a:avLst>
              <a:gd name="adj1" fmla="val -82917"/>
              <a:gd name="adj2" fmla="val -5180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/>
              <a:t>100110001010100000000011</a:t>
            </a:r>
            <a:r>
              <a:rPr lang="en-US" sz="1800">
                <a:sym typeface="Symbol" pitchFamily="18" charset="2"/>
              </a:rPr>
              <a:t>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build="p"/>
      <p:bldP spid="3276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BF20D3-9FFE-4023-B661-0540177A27F0}" type="slidenum">
              <a:rPr lang="en-US" smtClean="0">
                <a:latin typeface="Arial" charset="0"/>
                <a:cs typeface="Arial" charset="0"/>
              </a:rPr>
              <a:pPr/>
              <a:t>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267" name="Line 27"/>
          <p:cNvSpPr>
            <a:spLocks noChangeShapeType="1"/>
          </p:cNvSpPr>
          <p:nvPr/>
        </p:nvSpPr>
        <p:spPr bwMode="auto">
          <a:xfrm>
            <a:off x="900113" y="3205163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Packet Classification w/ TCAM </a:t>
            </a: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900113" y="1628775"/>
            <a:ext cx="4248150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Line 4"/>
          <p:cNvSpPr>
            <a:spLocks noChangeShapeType="1"/>
          </p:cNvSpPr>
          <p:nvPr/>
        </p:nvSpPr>
        <p:spPr bwMode="auto">
          <a:xfrm>
            <a:off x="900113" y="4171950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Line 5"/>
          <p:cNvSpPr>
            <a:spLocks noChangeShapeType="1"/>
          </p:cNvSpPr>
          <p:nvPr/>
        </p:nvSpPr>
        <p:spPr bwMode="auto">
          <a:xfrm>
            <a:off x="900113" y="3527425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Line 6"/>
          <p:cNvSpPr>
            <a:spLocks noChangeShapeType="1"/>
          </p:cNvSpPr>
          <p:nvPr/>
        </p:nvSpPr>
        <p:spPr bwMode="auto">
          <a:xfrm>
            <a:off x="900113" y="2882900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7"/>
          <p:cNvSpPr>
            <a:spLocks noChangeShapeType="1"/>
          </p:cNvSpPr>
          <p:nvPr/>
        </p:nvSpPr>
        <p:spPr bwMode="auto">
          <a:xfrm>
            <a:off x="900113" y="2238375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Line 8"/>
          <p:cNvSpPr>
            <a:spLocks noChangeShapeType="1"/>
          </p:cNvSpPr>
          <p:nvPr/>
        </p:nvSpPr>
        <p:spPr bwMode="auto">
          <a:xfrm>
            <a:off x="5148263" y="177323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Line 9"/>
          <p:cNvSpPr>
            <a:spLocks noChangeShapeType="1"/>
          </p:cNvSpPr>
          <p:nvPr/>
        </p:nvSpPr>
        <p:spPr bwMode="auto">
          <a:xfrm>
            <a:off x="5148263" y="30448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148263" y="43180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Line 12"/>
          <p:cNvSpPr>
            <a:spLocks noChangeShapeType="1"/>
          </p:cNvSpPr>
          <p:nvPr/>
        </p:nvSpPr>
        <p:spPr bwMode="auto">
          <a:xfrm>
            <a:off x="5148263" y="463708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011863" y="1557338"/>
            <a:ext cx="576262" cy="3240087"/>
            <a:chOff x="3787" y="1117"/>
            <a:chExt cx="363" cy="1633"/>
          </a:xfrm>
        </p:grpSpPr>
        <p:sp>
          <p:nvSpPr>
            <p:cNvPr id="11343" name="Line 14"/>
            <p:cNvSpPr>
              <a:spLocks noChangeShapeType="1"/>
            </p:cNvSpPr>
            <p:nvPr/>
          </p:nvSpPr>
          <p:spPr bwMode="auto">
            <a:xfrm>
              <a:off x="3787" y="1117"/>
              <a:ext cx="0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4" name="Line 15"/>
            <p:cNvSpPr>
              <a:spLocks noChangeShapeType="1"/>
            </p:cNvSpPr>
            <p:nvPr/>
          </p:nvSpPr>
          <p:spPr bwMode="auto">
            <a:xfrm>
              <a:off x="4150" y="1344"/>
              <a:ext cx="0" cy="1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Line 16"/>
            <p:cNvSpPr>
              <a:spLocks noChangeShapeType="1"/>
            </p:cNvSpPr>
            <p:nvPr/>
          </p:nvSpPr>
          <p:spPr bwMode="auto">
            <a:xfrm>
              <a:off x="3787" y="1117"/>
              <a:ext cx="363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6" name="Line 17"/>
            <p:cNvSpPr>
              <a:spLocks noChangeShapeType="1"/>
            </p:cNvSpPr>
            <p:nvPr/>
          </p:nvSpPr>
          <p:spPr bwMode="auto">
            <a:xfrm flipV="1">
              <a:off x="3787" y="2523"/>
              <a:ext cx="363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27" name="AutoShape 19"/>
          <p:cNvSpPr>
            <a:spLocks noChangeArrowheads="1"/>
          </p:cNvSpPr>
          <p:nvPr/>
        </p:nvSpPr>
        <p:spPr bwMode="auto">
          <a:xfrm>
            <a:off x="2627313" y="4867275"/>
            <a:ext cx="576262" cy="1225550"/>
          </a:xfrm>
          <a:prstGeom prst="upArrow">
            <a:avLst>
              <a:gd name="adj1" fmla="val 50000"/>
              <a:gd name="adj2" fmla="val 5316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AutoShape 20"/>
          <p:cNvSpPr>
            <a:spLocks noChangeArrowheads="1"/>
          </p:cNvSpPr>
          <p:nvPr/>
        </p:nvSpPr>
        <p:spPr bwMode="auto">
          <a:xfrm>
            <a:off x="6588125" y="2809875"/>
            <a:ext cx="1223963" cy="433388"/>
          </a:xfrm>
          <a:prstGeom prst="rightArrow">
            <a:avLst>
              <a:gd name="adj1" fmla="val 50000"/>
              <a:gd name="adj2" fmla="val 7060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Text Box 21"/>
          <p:cNvSpPr txBox="1">
            <a:spLocks noChangeArrowheads="1"/>
          </p:cNvSpPr>
          <p:nvPr/>
        </p:nvSpPr>
        <p:spPr bwMode="auto">
          <a:xfrm rot="-5400000">
            <a:off x="5757069" y="2971007"/>
            <a:ext cx="103505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Encoder</a:t>
            </a:r>
          </a:p>
        </p:txBody>
      </p:sp>
      <p:sp>
        <p:nvSpPr>
          <p:cNvPr id="43030" name="AutoShape 22"/>
          <p:cNvSpPr>
            <a:spLocks noChangeArrowheads="1"/>
          </p:cNvSpPr>
          <p:nvPr/>
        </p:nvSpPr>
        <p:spPr bwMode="auto">
          <a:xfrm>
            <a:off x="5795963" y="5084763"/>
            <a:ext cx="1512887" cy="431800"/>
          </a:xfrm>
          <a:prstGeom prst="wedgeRectCallout">
            <a:avLst>
              <a:gd name="adj1" fmla="val -72981"/>
              <a:gd name="adj2" fmla="val -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Match lines</a:t>
            </a:r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900113" y="6237288"/>
            <a:ext cx="424815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5-Field Packet Header (Search Key)</a:t>
            </a:r>
          </a:p>
        </p:txBody>
      </p:sp>
      <p:sp>
        <p:nvSpPr>
          <p:cNvPr id="11284" name="Line 24"/>
          <p:cNvSpPr>
            <a:spLocks noChangeShapeType="1"/>
          </p:cNvSpPr>
          <p:nvPr/>
        </p:nvSpPr>
        <p:spPr bwMode="auto">
          <a:xfrm>
            <a:off x="900113" y="2560638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5" name="Line 25"/>
          <p:cNvSpPr>
            <a:spLocks noChangeShapeType="1"/>
          </p:cNvSpPr>
          <p:nvPr/>
        </p:nvSpPr>
        <p:spPr bwMode="auto">
          <a:xfrm>
            <a:off x="900113" y="4495800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6" name="Line 26"/>
          <p:cNvSpPr>
            <a:spLocks noChangeShapeType="1"/>
          </p:cNvSpPr>
          <p:nvPr/>
        </p:nvSpPr>
        <p:spPr bwMode="auto">
          <a:xfrm>
            <a:off x="900113" y="3849688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7" name="Line 28"/>
          <p:cNvSpPr>
            <a:spLocks noChangeShapeType="1"/>
          </p:cNvSpPr>
          <p:nvPr/>
        </p:nvSpPr>
        <p:spPr bwMode="auto">
          <a:xfrm>
            <a:off x="900113" y="1916113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8" name="Line 29"/>
          <p:cNvSpPr>
            <a:spLocks noChangeShapeType="1"/>
          </p:cNvSpPr>
          <p:nvPr/>
        </p:nvSpPr>
        <p:spPr bwMode="auto">
          <a:xfrm>
            <a:off x="5148263" y="209073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38" name="Line 30"/>
          <p:cNvSpPr>
            <a:spLocks noChangeShapeType="1"/>
          </p:cNvSpPr>
          <p:nvPr/>
        </p:nvSpPr>
        <p:spPr bwMode="auto">
          <a:xfrm>
            <a:off x="5148263" y="240823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0" name="Line 31"/>
          <p:cNvSpPr>
            <a:spLocks noChangeShapeType="1"/>
          </p:cNvSpPr>
          <p:nvPr/>
        </p:nvSpPr>
        <p:spPr bwMode="auto">
          <a:xfrm>
            <a:off x="5148263" y="27273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41" name="Line 33"/>
          <p:cNvSpPr>
            <a:spLocks noChangeShapeType="1"/>
          </p:cNvSpPr>
          <p:nvPr/>
        </p:nvSpPr>
        <p:spPr bwMode="auto">
          <a:xfrm>
            <a:off x="5148263" y="336391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2" name="Line 34"/>
          <p:cNvSpPr>
            <a:spLocks noChangeShapeType="1"/>
          </p:cNvSpPr>
          <p:nvPr/>
        </p:nvSpPr>
        <p:spPr bwMode="auto">
          <a:xfrm>
            <a:off x="5148263" y="368141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3" name="Line 35"/>
          <p:cNvSpPr>
            <a:spLocks noChangeShapeType="1"/>
          </p:cNvSpPr>
          <p:nvPr/>
        </p:nvSpPr>
        <p:spPr bwMode="auto">
          <a:xfrm>
            <a:off x="5148263" y="40005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603250" y="1579563"/>
            <a:ext cx="296863" cy="3265487"/>
            <a:chOff x="340" y="995"/>
            <a:chExt cx="187" cy="2057"/>
          </a:xfrm>
        </p:grpSpPr>
        <p:sp>
          <p:nvSpPr>
            <p:cNvPr id="11333" name="Text Box 49"/>
            <p:cNvSpPr txBox="1">
              <a:spLocks noChangeArrowheads="1"/>
            </p:cNvSpPr>
            <p:nvPr/>
          </p:nvSpPr>
          <p:spPr bwMode="auto">
            <a:xfrm>
              <a:off x="340" y="995"/>
              <a:ext cx="1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0</a:t>
              </a:r>
            </a:p>
          </p:txBody>
        </p:sp>
        <p:sp>
          <p:nvSpPr>
            <p:cNvPr id="11334" name="Text Box 50"/>
            <p:cNvSpPr txBox="1">
              <a:spLocks noChangeArrowheads="1"/>
            </p:cNvSpPr>
            <p:nvPr/>
          </p:nvSpPr>
          <p:spPr bwMode="auto">
            <a:xfrm>
              <a:off x="340" y="1200"/>
              <a:ext cx="1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1</a:t>
              </a:r>
            </a:p>
          </p:txBody>
        </p:sp>
        <p:sp>
          <p:nvSpPr>
            <p:cNvPr id="11335" name="Text Box 51"/>
            <p:cNvSpPr txBox="1">
              <a:spLocks noChangeArrowheads="1"/>
            </p:cNvSpPr>
            <p:nvPr/>
          </p:nvSpPr>
          <p:spPr bwMode="auto">
            <a:xfrm>
              <a:off x="340" y="1405"/>
              <a:ext cx="1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2</a:t>
              </a:r>
            </a:p>
          </p:txBody>
        </p:sp>
        <p:sp>
          <p:nvSpPr>
            <p:cNvPr id="11336" name="Rectangle 52"/>
            <p:cNvSpPr>
              <a:spLocks noChangeArrowheads="1"/>
            </p:cNvSpPr>
            <p:nvPr/>
          </p:nvSpPr>
          <p:spPr bwMode="auto">
            <a:xfrm>
              <a:off x="340" y="1610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3</a:t>
              </a:r>
            </a:p>
          </p:txBody>
        </p:sp>
        <p:sp>
          <p:nvSpPr>
            <p:cNvPr id="11337" name="Rectangle 53"/>
            <p:cNvSpPr>
              <a:spLocks noChangeArrowheads="1"/>
            </p:cNvSpPr>
            <p:nvPr/>
          </p:nvSpPr>
          <p:spPr bwMode="auto">
            <a:xfrm>
              <a:off x="340" y="1815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4</a:t>
              </a:r>
            </a:p>
          </p:txBody>
        </p:sp>
        <p:sp>
          <p:nvSpPr>
            <p:cNvPr id="11338" name="Rectangle 54"/>
            <p:cNvSpPr>
              <a:spLocks noChangeArrowheads="1"/>
            </p:cNvSpPr>
            <p:nvPr/>
          </p:nvSpPr>
          <p:spPr bwMode="auto">
            <a:xfrm>
              <a:off x="340" y="2225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6</a:t>
              </a:r>
            </a:p>
          </p:txBody>
        </p:sp>
        <p:sp>
          <p:nvSpPr>
            <p:cNvPr id="11339" name="Rectangle 55"/>
            <p:cNvSpPr>
              <a:spLocks noChangeArrowheads="1"/>
            </p:cNvSpPr>
            <p:nvPr/>
          </p:nvSpPr>
          <p:spPr bwMode="auto">
            <a:xfrm>
              <a:off x="340" y="2020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5</a:t>
              </a:r>
            </a:p>
          </p:txBody>
        </p:sp>
        <p:sp>
          <p:nvSpPr>
            <p:cNvPr id="11340" name="Rectangle 56"/>
            <p:cNvSpPr>
              <a:spLocks noChangeArrowheads="1"/>
            </p:cNvSpPr>
            <p:nvPr/>
          </p:nvSpPr>
          <p:spPr bwMode="auto">
            <a:xfrm>
              <a:off x="340" y="2430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7</a:t>
              </a:r>
            </a:p>
          </p:txBody>
        </p:sp>
        <p:sp>
          <p:nvSpPr>
            <p:cNvPr id="11341" name="Rectangle 57"/>
            <p:cNvSpPr>
              <a:spLocks noChangeArrowheads="1"/>
            </p:cNvSpPr>
            <p:nvPr/>
          </p:nvSpPr>
          <p:spPr bwMode="auto">
            <a:xfrm>
              <a:off x="340" y="2635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8</a:t>
              </a:r>
            </a:p>
          </p:txBody>
        </p:sp>
        <p:sp>
          <p:nvSpPr>
            <p:cNvPr id="11342" name="Rectangle 58"/>
            <p:cNvSpPr>
              <a:spLocks noChangeArrowheads="1"/>
            </p:cNvSpPr>
            <p:nvPr/>
          </p:nvSpPr>
          <p:spPr bwMode="auto">
            <a:xfrm>
              <a:off x="340" y="2840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9</a:t>
              </a:r>
            </a:p>
          </p:txBody>
        </p:sp>
      </p:grpSp>
      <p:sp>
        <p:nvSpPr>
          <p:cNvPr id="43069" name="Rectangle 61"/>
          <p:cNvSpPr>
            <a:spLocks noChangeArrowheads="1"/>
          </p:cNvSpPr>
          <p:nvPr/>
        </p:nvSpPr>
        <p:spPr bwMode="auto">
          <a:xfrm>
            <a:off x="900113" y="4149725"/>
            <a:ext cx="4248150" cy="358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70" name="Rectangle 62"/>
          <p:cNvSpPr>
            <a:spLocks noChangeArrowheads="1"/>
          </p:cNvSpPr>
          <p:nvPr/>
        </p:nvSpPr>
        <p:spPr bwMode="auto">
          <a:xfrm>
            <a:off x="900113" y="3163888"/>
            <a:ext cx="4248150" cy="358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71" name="Rectangle 63"/>
          <p:cNvSpPr>
            <a:spLocks noChangeArrowheads="1"/>
          </p:cNvSpPr>
          <p:nvPr/>
        </p:nvSpPr>
        <p:spPr bwMode="auto">
          <a:xfrm>
            <a:off x="900113" y="2205038"/>
            <a:ext cx="4248150" cy="358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73" name="Rectangle 65"/>
          <p:cNvSpPr>
            <a:spLocks noChangeArrowheads="1"/>
          </p:cNvSpPr>
          <p:nvPr/>
        </p:nvSpPr>
        <p:spPr bwMode="auto">
          <a:xfrm>
            <a:off x="7092950" y="2565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2</a:t>
            </a:r>
          </a:p>
        </p:txBody>
      </p: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8667750" y="1531938"/>
            <a:ext cx="296863" cy="3265487"/>
            <a:chOff x="340" y="995"/>
            <a:chExt cx="187" cy="2057"/>
          </a:xfrm>
        </p:grpSpPr>
        <p:sp>
          <p:nvSpPr>
            <p:cNvPr id="11323" name="Text Box 92"/>
            <p:cNvSpPr txBox="1">
              <a:spLocks noChangeArrowheads="1"/>
            </p:cNvSpPr>
            <p:nvPr/>
          </p:nvSpPr>
          <p:spPr bwMode="auto">
            <a:xfrm>
              <a:off x="340" y="995"/>
              <a:ext cx="1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0</a:t>
              </a:r>
            </a:p>
          </p:txBody>
        </p:sp>
        <p:sp>
          <p:nvSpPr>
            <p:cNvPr id="11324" name="Text Box 93"/>
            <p:cNvSpPr txBox="1">
              <a:spLocks noChangeArrowheads="1"/>
            </p:cNvSpPr>
            <p:nvPr/>
          </p:nvSpPr>
          <p:spPr bwMode="auto">
            <a:xfrm>
              <a:off x="340" y="1200"/>
              <a:ext cx="1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1</a:t>
              </a:r>
            </a:p>
          </p:txBody>
        </p:sp>
        <p:sp>
          <p:nvSpPr>
            <p:cNvPr id="11325" name="Text Box 94"/>
            <p:cNvSpPr txBox="1">
              <a:spLocks noChangeArrowheads="1"/>
            </p:cNvSpPr>
            <p:nvPr/>
          </p:nvSpPr>
          <p:spPr bwMode="auto">
            <a:xfrm>
              <a:off x="340" y="1405"/>
              <a:ext cx="1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2</a:t>
              </a:r>
            </a:p>
          </p:txBody>
        </p:sp>
        <p:sp>
          <p:nvSpPr>
            <p:cNvPr id="11326" name="Rectangle 95"/>
            <p:cNvSpPr>
              <a:spLocks noChangeArrowheads="1"/>
            </p:cNvSpPr>
            <p:nvPr/>
          </p:nvSpPr>
          <p:spPr bwMode="auto">
            <a:xfrm>
              <a:off x="340" y="1610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3</a:t>
              </a:r>
            </a:p>
          </p:txBody>
        </p:sp>
        <p:sp>
          <p:nvSpPr>
            <p:cNvPr id="11327" name="Rectangle 96"/>
            <p:cNvSpPr>
              <a:spLocks noChangeArrowheads="1"/>
            </p:cNvSpPr>
            <p:nvPr/>
          </p:nvSpPr>
          <p:spPr bwMode="auto">
            <a:xfrm>
              <a:off x="340" y="1815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4</a:t>
              </a:r>
            </a:p>
          </p:txBody>
        </p:sp>
        <p:sp>
          <p:nvSpPr>
            <p:cNvPr id="11328" name="Rectangle 97"/>
            <p:cNvSpPr>
              <a:spLocks noChangeArrowheads="1"/>
            </p:cNvSpPr>
            <p:nvPr/>
          </p:nvSpPr>
          <p:spPr bwMode="auto">
            <a:xfrm>
              <a:off x="340" y="2225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6</a:t>
              </a:r>
            </a:p>
          </p:txBody>
        </p:sp>
        <p:sp>
          <p:nvSpPr>
            <p:cNvPr id="11329" name="Rectangle 98"/>
            <p:cNvSpPr>
              <a:spLocks noChangeArrowheads="1"/>
            </p:cNvSpPr>
            <p:nvPr/>
          </p:nvSpPr>
          <p:spPr bwMode="auto">
            <a:xfrm>
              <a:off x="340" y="2020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5</a:t>
              </a:r>
            </a:p>
          </p:txBody>
        </p:sp>
        <p:sp>
          <p:nvSpPr>
            <p:cNvPr id="11330" name="Rectangle 99"/>
            <p:cNvSpPr>
              <a:spLocks noChangeArrowheads="1"/>
            </p:cNvSpPr>
            <p:nvPr/>
          </p:nvSpPr>
          <p:spPr bwMode="auto">
            <a:xfrm>
              <a:off x="340" y="2430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7</a:t>
              </a:r>
            </a:p>
          </p:txBody>
        </p:sp>
        <p:sp>
          <p:nvSpPr>
            <p:cNvPr id="11331" name="Rectangle 100"/>
            <p:cNvSpPr>
              <a:spLocks noChangeArrowheads="1"/>
            </p:cNvSpPr>
            <p:nvPr/>
          </p:nvSpPr>
          <p:spPr bwMode="auto">
            <a:xfrm>
              <a:off x="340" y="2635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8</a:t>
              </a:r>
            </a:p>
          </p:txBody>
        </p:sp>
        <p:sp>
          <p:nvSpPr>
            <p:cNvPr id="11332" name="Rectangle 101"/>
            <p:cNvSpPr>
              <a:spLocks noChangeArrowheads="1"/>
            </p:cNvSpPr>
            <p:nvPr/>
          </p:nvSpPr>
          <p:spPr bwMode="auto">
            <a:xfrm>
              <a:off x="340" y="2840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9</a:t>
              </a:r>
            </a:p>
          </p:txBody>
        </p:sp>
      </p:grpSp>
      <p:grpSp>
        <p:nvGrpSpPr>
          <p:cNvPr id="5" name="Group 112"/>
          <p:cNvGrpSpPr>
            <a:grpSpLocks/>
          </p:cNvGrpSpPr>
          <p:nvPr/>
        </p:nvGrpSpPr>
        <p:grpSpPr bwMode="auto">
          <a:xfrm>
            <a:off x="7885113" y="1495425"/>
            <a:ext cx="863600" cy="3230563"/>
            <a:chOff x="4967" y="942"/>
            <a:chExt cx="544" cy="2035"/>
          </a:xfrm>
        </p:grpSpPr>
        <p:sp>
          <p:nvSpPr>
            <p:cNvPr id="11303" name="Line 66"/>
            <p:cNvSpPr>
              <a:spLocks noChangeShapeType="1"/>
            </p:cNvSpPr>
            <p:nvPr/>
          </p:nvSpPr>
          <p:spPr bwMode="auto">
            <a:xfrm>
              <a:off x="5018" y="1974"/>
              <a:ext cx="4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Rectangle 67"/>
            <p:cNvSpPr>
              <a:spLocks noChangeArrowheads="1"/>
            </p:cNvSpPr>
            <p:nvPr/>
          </p:nvSpPr>
          <p:spPr bwMode="auto">
            <a:xfrm>
              <a:off x="5018" y="981"/>
              <a:ext cx="453" cy="19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5" name="Line 68"/>
            <p:cNvSpPr>
              <a:spLocks noChangeShapeType="1"/>
            </p:cNvSpPr>
            <p:nvPr/>
          </p:nvSpPr>
          <p:spPr bwMode="auto">
            <a:xfrm>
              <a:off x="5018" y="2583"/>
              <a:ext cx="4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Line 69"/>
            <p:cNvSpPr>
              <a:spLocks noChangeShapeType="1"/>
            </p:cNvSpPr>
            <p:nvPr/>
          </p:nvSpPr>
          <p:spPr bwMode="auto">
            <a:xfrm>
              <a:off x="5018" y="2177"/>
              <a:ext cx="4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Line 70"/>
            <p:cNvSpPr>
              <a:spLocks noChangeShapeType="1"/>
            </p:cNvSpPr>
            <p:nvPr/>
          </p:nvSpPr>
          <p:spPr bwMode="auto">
            <a:xfrm>
              <a:off x="5018" y="1771"/>
              <a:ext cx="4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Line 71"/>
            <p:cNvSpPr>
              <a:spLocks noChangeShapeType="1"/>
            </p:cNvSpPr>
            <p:nvPr/>
          </p:nvSpPr>
          <p:spPr bwMode="auto">
            <a:xfrm>
              <a:off x="5018" y="1365"/>
              <a:ext cx="4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Line 73"/>
            <p:cNvSpPr>
              <a:spLocks noChangeShapeType="1"/>
            </p:cNvSpPr>
            <p:nvPr/>
          </p:nvSpPr>
          <p:spPr bwMode="auto">
            <a:xfrm>
              <a:off x="5018" y="1568"/>
              <a:ext cx="4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Line 74"/>
            <p:cNvSpPr>
              <a:spLocks noChangeShapeType="1"/>
            </p:cNvSpPr>
            <p:nvPr/>
          </p:nvSpPr>
          <p:spPr bwMode="auto">
            <a:xfrm>
              <a:off x="5018" y="2787"/>
              <a:ext cx="4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Line 75"/>
            <p:cNvSpPr>
              <a:spLocks noChangeShapeType="1"/>
            </p:cNvSpPr>
            <p:nvPr/>
          </p:nvSpPr>
          <p:spPr bwMode="auto">
            <a:xfrm>
              <a:off x="5018" y="2380"/>
              <a:ext cx="4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Line 76"/>
            <p:cNvSpPr>
              <a:spLocks noChangeShapeType="1"/>
            </p:cNvSpPr>
            <p:nvPr/>
          </p:nvSpPr>
          <p:spPr bwMode="auto">
            <a:xfrm>
              <a:off x="5018" y="1162"/>
              <a:ext cx="4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Text Box 102"/>
            <p:cNvSpPr txBox="1">
              <a:spLocks noChangeArrowheads="1"/>
            </p:cNvSpPr>
            <p:nvPr/>
          </p:nvSpPr>
          <p:spPr bwMode="auto">
            <a:xfrm>
              <a:off x="4967" y="1333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11314" name="Text Box 103"/>
            <p:cNvSpPr txBox="1">
              <a:spLocks noChangeArrowheads="1"/>
            </p:cNvSpPr>
            <p:nvPr/>
          </p:nvSpPr>
          <p:spPr bwMode="auto">
            <a:xfrm>
              <a:off x="4967" y="1525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accept</a:t>
              </a:r>
            </a:p>
          </p:txBody>
        </p:sp>
        <p:sp>
          <p:nvSpPr>
            <p:cNvPr id="11315" name="Text Box 104"/>
            <p:cNvSpPr txBox="1">
              <a:spLocks noChangeArrowheads="1"/>
            </p:cNvSpPr>
            <p:nvPr/>
          </p:nvSpPr>
          <p:spPr bwMode="auto">
            <a:xfrm>
              <a:off x="4967" y="1748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accept</a:t>
              </a:r>
            </a:p>
          </p:txBody>
        </p:sp>
        <p:sp>
          <p:nvSpPr>
            <p:cNvPr id="11316" name="Text Box 105"/>
            <p:cNvSpPr txBox="1">
              <a:spLocks noChangeArrowheads="1"/>
            </p:cNvSpPr>
            <p:nvPr/>
          </p:nvSpPr>
          <p:spPr bwMode="auto">
            <a:xfrm>
              <a:off x="4971" y="2745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accept</a:t>
              </a:r>
            </a:p>
          </p:txBody>
        </p:sp>
        <p:sp>
          <p:nvSpPr>
            <p:cNvPr id="11317" name="Text Box 106"/>
            <p:cNvSpPr txBox="1">
              <a:spLocks noChangeArrowheads="1"/>
            </p:cNvSpPr>
            <p:nvPr/>
          </p:nvSpPr>
          <p:spPr bwMode="auto">
            <a:xfrm>
              <a:off x="5044" y="942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deny</a:t>
              </a:r>
            </a:p>
          </p:txBody>
        </p:sp>
        <p:sp>
          <p:nvSpPr>
            <p:cNvPr id="11318" name="Text Box 107"/>
            <p:cNvSpPr txBox="1">
              <a:spLocks noChangeArrowheads="1"/>
            </p:cNvSpPr>
            <p:nvPr/>
          </p:nvSpPr>
          <p:spPr bwMode="auto">
            <a:xfrm>
              <a:off x="5031" y="1130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deny</a:t>
              </a:r>
            </a:p>
          </p:txBody>
        </p:sp>
        <p:sp>
          <p:nvSpPr>
            <p:cNvPr id="11319" name="Text Box 108"/>
            <p:cNvSpPr txBox="1">
              <a:spLocks noChangeArrowheads="1"/>
            </p:cNvSpPr>
            <p:nvPr/>
          </p:nvSpPr>
          <p:spPr bwMode="auto">
            <a:xfrm>
              <a:off x="5031" y="1933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deny</a:t>
              </a:r>
            </a:p>
          </p:txBody>
        </p:sp>
        <p:sp>
          <p:nvSpPr>
            <p:cNvPr id="11320" name="Text Box 109"/>
            <p:cNvSpPr txBox="1">
              <a:spLocks noChangeArrowheads="1"/>
            </p:cNvSpPr>
            <p:nvPr/>
          </p:nvSpPr>
          <p:spPr bwMode="auto">
            <a:xfrm>
              <a:off x="5031" y="2156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deny</a:t>
              </a:r>
            </a:p>
          </p:txBody>
        </p:sp>
        <p:sp>
          <p:nvSpPr>
            <p:cNvPr id="11321" name="Text Box 110"/>
            <p:cNvSpPr txBox="1">
              <a:spLocks noChangeArrowheads="1"/>
            </p:cNvSpPr>
            <p:nvPr/>
          </p:nvSpPr>
          <p:spPr bwMode="auto">
            <a:xfrm>
              <a:off x="5031" y="2355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deny</a:t>
              </a:r>
            </a:p>
          </p:txBody>
        </p:sp>
        <p:sp>
          <p:nvSpPr>
            <p:cNvPr id="11322" name="Text Box 111"/>
            <p:cNvSpPr txBox="1">
              <a:spLocks noChangeArrowheads="1"/>
            </p:cNvSpPr>
            <p:nvPr/>
          </p:nvSpPr>
          <p:spPr bwMode="auto">
            <a:xfrm>
              <a:off x="5031" y="2564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deny</a:t>
              </a:r>
            </a:p>
          </p:txBody>
        </p:sp>
      </p:grpSp>
      <p:sp>
        <p:nvSpPr>
          <p:cNvPr id="43121" name="Rectangle 113"/>
          <p:cNvSpPr>
            <a:spLocks noChangeArrowheads="1"/>
          </p:cNvSpPr>
          <p:nvPr/>
        </p:nvSpPr>
        <p:spPr bwMode="auto">
          <a:xfrm>
            <a:off x="7885113" y="2133600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accept</a:t>
            </a: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2124075" y="2349500"/>
            <a:ext cx="1871663" cy="14652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/>
              <a:t>TCAM Array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Each entry is a word in {0,1,</a:t>
            </a:r>
            <a:r>
              <a:rPr lang="en-US" sz="1800">
                <a:sym typeface="Symbol" pitchFamily="18" charset="2"/>
              </a:rPr>
              <a:t></a:t>
            </a:r>
            <a:r>
              <a:rPr lang="en-US" sz="1800"/>
              <a:t>}</a:t>
            </a:r>
            <a:r>
              <a:rPr lang="en-US" sz="1800" baseline="30000"/>
              <a:t>W </a:t>
            </a:r>
            <a:r>
              <a:rPr lang="en-US" sz="1800"/>
              <a:t>and represents a rule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43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7" grpId="0" animBg="1"/>
      <p:bldP spid="43027" grpId="1" animBg="1"/>
      <p:bldP spid="43030" grpId="0" animBg="1"/>
      <p:bldP spid="43031" grpId="0" animBg="1"/>
      <p:bldP spid="43031" grpId="1" animBg="1"/>
      <p:bldP spid="43069" grpId="0" animBg="1"/>
      <p:bldP spid="43070" grpId="0" animBg="1"/>
      <p:bldP spid="43071" grpId="0" animBg="1"/>
      <p:bldP spid="43073" grpId="0"/>
      <p:bldP spid="43121" grpId="0"/>
      <p:bldP spid="43121" grpId="1"/>
      <p:bldP spid="430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8B68A3-9D5A-408C-B08B-D386511382EC}" type="slidenum">
              <a:rPr lang="en-US" smtClean="0">
                <a:latin typeface="Arial" charset="0"/>
                <a:cs typeface="Arial" charset="0"/>
              </a:rPr>
              <a:pPr/>
              <a:t>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Example</a:t>
            </a:r>
            <a:endParaRPr lang="en-US" smtClean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900113" y="3205163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900113" y="1628775"/>
            <a:ext cx="4248150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900113" y="4171950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900113" y="3527425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900113" y="2882900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900113" y="2238375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5148263" y="177323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5148263" y="30448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5148263" y="43180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5148263" y="463708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011863" y="1557338"/>
            <a:ext cx="576262" cy="3240087"/>
            <a:chOff x="3787" y="1117"/>
            <a:chExt cx="363" cy="1633"/>
          </a:xfrm>
        </p:grpSpPr>
        <p:sp>
          <p:nvSpPr>
            <p:cNvPr id="12373" name="Line 15"/>
            <p:cNvSpPr>
              <a:spLocks noChangeShapeType="1"/>
            </p:cNvSpPr>
            <p:nvPr/>
          </p:nvSpPr>
          <p:spPr bwMode="auto">
            <a:xfrm>
              <a:off x="3787" y="1117"/>
              <a:ext cx="0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4" name="Line 16"/>
            <p:cNvSpPr>
              <a:spLocks noChangeShapeType="1"/>
            </p:cNvSpPr>
            <p:nvPr/>
          </p:nvSpPr>
          <p:spPr bwMode="auto">
            <a:xfrm>
              <a:off x="4150" y="1344"/>
              <a:ext cx="0" cy="1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5" name="Line 17"/>
            <p:cNvSpPr>
              <a:spLocks noChangeShapeType="1"/>
            </p:cNvSpPr>
            <p:nvPr/>
          </p:nvSpPr>
          <p:spPr bwMode="auto">
            <a:xfrm>
              <a:off x="3787" y="1117"/>
              <a:ext cx="363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6" name="Line 18"/>
            <p:cNvSpPr>
              <a:spLocks noChangeShapeType="1"/>
            </p:cNvSpPr>
            <p:nvPr/>
          </p:nvSpPr>
          <p:spPr bwMode="auto">
            <a:xfrm flipV="1">
              <a:off x="3787" y="2523"/>
              <a:ext cx="363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3" name="AutoShape 19"/>
          <p:cNvSpPr>
            <a:spLocks noChangeArrowheads="1"/>
          </p:cNvSpPr>
          <p:nvPr/>
        </p:nvSpPr>
        <p:spPr bwMode="auto">
          <a:xfrm>
            <a:off x="2627313" y="4867275"/>
            <a:ext cx="576262" cy="1225550"/>
          </a:xfrm>
          <a:prstGeom prst="upArrow">
            <a:avLst>
              <a:gd name="adj1" fmla="val 50000"/>
              <a:gd name="adj2" fmla="val 5316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AutoShape 20"/>
          <p:cNvSpPr>
            <a:spLocks noChangeArrowheads="1"/>
          </p:cNvSpPr>
          <p:nvPr/>
        </p:nvSpPr>
        <p:spPr bwMode="auto">
          <a:xfrm>
            <a:off x="6588125" y="2809875"/>
            <a:ext cx="1223963" cy="433388"/>
          </a:xfrm>
          <a:prstGeom prst="rightArrow">
            <a:avLst>
              <a:gd name="adj1" fmla="val 50000"/>
              <a:gd name="adj2" fmla="val 7060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Text Box 21"/>
          <p:cNvSpPr txBox="1">
            <a:spLocks noChangeArrowheads="1"/>
          </p:cNvSpPr>
          <p:nvPr/>
        </p:nvSpPr>
        <p:spPr bwMode="auto">
          <a:xfrm rot="-5400000">
            <a:off x="5757069" y="2971007"/>
            <a:ext cx="103505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Encoder</a:t>
            </a:r>
          </a:p>
        </p:txBody>
      </p:sp>
      <p:sp>
        <p:nvSpPr>
          <p:cNvPr id="12306" name="AutoShape 22"/>
          <p:cNvSpPr>
            <a:spLocks noChangeArrowheads="1"/>
          </p:cNvSpPr>
          <p:nvPr/>
        </p:nvSpPr>
        <p:spPr bwMode="auto">
          <a:xfrm>
            <a:off x="5795963" y="5084763"/>
            <a:ext cx="1512887" cy="431800"/>
          </a:xfrm>
          <a:prstGeom prst="wedgeRectCallout">
            <a:avLst>
              <a:gd name="adj1" fmla="val -72981"/>
              <a:gd name="adj2" fmla="val -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Match lines</a:t>
            </a:r>
          </a:p>
        </p:txBody>
      </p:sp>
      <p:sp>
        <p:nvSpPr>
          <p:cNvPr id="329751" name="Rectangle 23"/>
          <p:cNvSpPr>
            <a:spLocks noChangeArrowheads="1"/>
          </p:cNvSpPr>
          <p:nvPr/>
        </p:nvSpPr>
        <p:spPr bwMode="auto">
          <a:xfrm>
            <a:off x="900113" y="6237288"/>
            <a:ext cx="424815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12308" name="Line 24"/>
          <p:cNvSpPr>
            <a:spLocks noChangeShapeType="1"/>
          </p:cNvSpPr>
          <p:nvPr/>
        </p:nvSpPr>
        <p:spPr bwMode="auto">
          <a:xfrm>
            <a:off x="900113" y="2560638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9" name="Line 25"/>
          <p:cNvSpPr>
            <a:spLocks noChangeShapeType="1"/>
          </p:cNvSpPr>
          <p:nvPr/>
        </p:nvSpPr>
        <p:spPr bwMode="auto">
          <a:xfrm>
            <a:off x="900113" y="4495800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0" name="Line 26"/>
          <p:cNvSpPr>
            <a:spLocks noChangeShapeType="1"/>
          </p:cNvSpPr>
          <p:nvPr/>
        </p:nvSpPr>
        <p:spPr bwMode="auto">
          <a:xfrm>
            <a:off x="900113" y="3849688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1" name="Line 27"/>
          <p:cNvSpPr>
            <a:spLocks noChangeShapeType="1"/>
          </p:cNvSpPr>
          <p:nvPr/>
        </p:nvSpPr>
        <p:spPr bwMode="auto">
          <a:xfrm>
            <a:off x="900113" y="1916113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2" name="Line 28"/>
          <p:cNvSpPr>
            <a:spLocks noChangeShapeType="1"/>
          </p:cNvSpPr>
          <p:nvPr/>
        </p:nvSpPr>
        <p:spPr bwMode="auto">
          <a:xfrm>
            <a:off x="5148263" y="209073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3" name="Line 29"/>
          <p:cNvSpPr>
            <a:spLocks noChangeShapeType="1"/>
          </p:cNvSpPr>
          <p:nvPr/>
        </p:nvSpPr>
        <p:spPr bwMode="auto">
          <a:xfrm>
            <a:off x="5148263" y="240823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4" name="Line 30"/>
          <p:cNvSpPr>
            <a:spLocks noChangeShapeType="1"/>
          </p:cNvSpPr>
          <p:nvPr/>
        </p:nvSpPr>
        <p:spPr bwMode="auto">
          <a:xfrm>
            <a:off x="5148263" y="27273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5" name="Line 31"/>
          <p:cNvSpPr>
            <a:spLocks noChangeShapeType="1"/>
          </p:cNvSpPr>
          <p:nvPr/>
        </p:nvSpPr>
        <p:spPr bwMode="auto">
          <a:xfrm>
            <a:off x="5148263" y="336391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6" name="Line 32"/>
          <p:cNvSpPr>
            <a:spLocks noChangeShapeType="1"/>
          </p:cNvSpPr>
          <p:nvPr/>
        </p:nvSpPr>
        <p:spPr bwMode="auto">
          <a:xfrm>
            <a:off x="5148263" y="368141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7" name="Line 33"/>
          <p:cNvSpPr>
            <a:spLocks noChangeShapeType="1"/>
          </p:cNvSpPr>
          <p:nvPr/>
        </p:nvSpPr>
        <p:spPr bwMode="auto">
          <a:xfrm>
            <a:off x="5148263" y="40005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603250" y="1579563"/>
            <a:ext cx="296863" cy="3265487"/>
            <a:chOff x="340" y="995"/>
            <a:chExt cx="187" cy="2057"/>
          </a:xfrm>
        </p:grpSpPr>
        <p:sp>
          <p:nvSpPr>
            <p:cNvPr id="12363" name="Text Box 35"/>
            <p:cNvSpPr txBox="1">
              <a:spLocks noChangeArrowheads="1"/>
            </p:cNvSpPr>
            <p:nvPr/>
          </p:nvSpPr>
          <p:spPr bwMode="auto">
            <a:xfrm>
              <a:off x="340" y="995"/>
              <a:ext cx="1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0</a:t>
              </a:r>
            </a:p>
          </p:txBody>
        </p:sp>
        <p:sp>
          <p:nvSpPr>
            <p:cNvPr id="12364" name="Text Box 36"/>
            <p:cNvSpPr txBox="1">
              <a:spLocks noChangeArrowheads="1"/>
            </p:cNvSpPr>
            <p:nvPr/>
          </p:nvSpPr>
          <p:spPr bwMode="auto">
            <a:xfrm>
              <a:off x="340" y="1200"/>
              <a:ext cx="1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1</a:t>
              </a:r>
            </a:p>
          </p:txBody>
        </p:sp>
        <p:sp>
          <p:nvSpPr>
            <p:cNvPr id="12365" name="Text Box 37"/>
            <p:cNvSpPr txBox="1">
              <a:spLocks noChangeArrowheads="1"/>
            </p:cNvSpPr>
            <p:nvPr/>
          </p:nvSpPr>
          <p:spPr bwMode="auto">
            <a:xfrm>
              <a:off x="340" y="1405"/>
              <a:ext cx="1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2</a:t>
              </a:r>
            </a:p>
          </p:txBody>
        </p:sp>
        <p:sp>
          <p:nvSpPr>
            <p:cNvPr id="12366" name="Rectangle 38"/>
            <p:cNvSpPr>
              <a:spLocks noChangeArrowheads="1"/>
            </p:cNvSpPr>
            <p:nvPr/>
          </p:nvSpPr>
          <p:spPr bwMode="auto">
            <a:xfrm>
              <a:off x="340" y="1610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3</a:t>
              </a:r>
            </a:p>
          </p:txBody>
        </p:sp>
        <p:sp>
          <p:nvSpPr>
            <p:cNvPr id="12367" name="Rectangle 39"/>
            <p:cNvSpPr>
              <a:spLocks noChangeArrowheads="1"/>
            </p:cNvSpPr>
            <p:nvPr/>
          </p:nvSpPr>
          <p:spPr bwMode="auto">
            <a:xfrm>
              <a:off x="340" y="1815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4</a:t>
              </a:r>
            </a:p>
          </p:txBody>
        </p:sp>
        <p:sp>
          <p:nvSpPr>
            <p:cNvPr id="12368" name="Rectangle 40"/>
            <p:cNvSpPr>
              <a:spLocks noChangeArrowheads="1"/>
            </p:cNvSpPr>
            <p:nvPr/>
          </p:nvSpPr>
          <p:spPr bwMode="auto">
            <a:xfrm>
              <a:off x="340" y="2225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6</a:t>
              </a:r>
            </a:p>
          </p:txBody>
        </p:sp>
        <p:sp>
          <p:nvSpPr>
            <p:cNvPr id="12369" name="Rectangle 41"/>
            <p:cNvSpPr>
              <a:spLocks noChangeArrowheads="1"/>
            </p:cNvSpPr>
            <p:nvPr/>
          </p:nvSpPr>
          <p:spPr bwMode="auto">
            <a:xfrm>
              <a:off x="340" y="2020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5</a:t>
              </a:r>
            </a:p>
          </p:txBody>
        </p:sp>
        <p:sp>
          <p:nvSpPr>
            <p:cNvPr id="12370" name="Rectangle 42"/>
            <p:cNvSpPr>
              <a:spLocks noChangeArrowheads="1"/>
            </p:cNvSpPr>
            <p:nvPr/>
          </p:nvSpPr>
          <p:spPr bwMode="auto">
            <a:xfrm>
              <a:off x="340" y="2430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7</a:t>
              </a:r>
            </a:p>
          </p:txBody>
        </p:sp>
        <p:sp>
          <p:nvSpPr>
            <p:cNvPr id="12371" name="Rectangle 43"/>
            <p:cNvSpPr>
              <a:spLocks noChangeArrowheads="1"/>
            </p:cNvSpPr>
            <p:nvPr/>
          </p:nvSpPr>
          <p:spPr bwMode="auto">
            <a:xfrm>
              <a:off x="340" y="2635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8</a:t>
              </a:r>
            </a:p>
          </p:txBody>
        </p:sp>
        <p:sp>
          <p:nvSpPr>
            <p:cNvPr id="12372" name="Rectangle 44"/>
            <p:cNvSpPr>
              <a:spLocks noChangeArrowheads="1"/>
            </p:cNvSpPr>
            <p:nvPr/>
          </p:nvSpPr>
          <p:spPr bwMode="auto">
            <a:xfrm>
              <a:off x="340" y="2840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9</a:t>
              </a:r>
            </a:p>
          </p:txBody>
        </p:sp>
      </p:grpSp>
      <p:sp>
        <p:nvSpPr>
          <p:cNvPr id="12319" name="Line 50"/>
          <p:cNvSpPr>
            <a:spLocks noChangeShapeType="1"/>
          </p:cNvSpPr>
          <p:nvPr/>
        </p:nvSpPr>
        <p:spPr bwMode="auto">
          <a:xfrm>
            <a:off x="7966075" y="3122613"/>
            <a:ext cx="7191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0" name="Rectangle 51"/>
          <p:cNvSpPr>
            <a:spLocks noChangeArrowheads="1"/>
          </p:cNvSpPr>
          <p:nvPr/>
        </p:nvSpPr>
        <p:spPr bwMode="auto">
          <a:xfrm>
            <a:off x="7966075" y="1546225"/>
            <a:ext cx="719138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1" name="Line 52"/>
          <p:cNvSpPr>
            <a:spLocks noChangeShapeType="1"/>
          </p:cNvSpPr>
          <p:nvPr/>
        </p:nvSpPr>
        <p:spPr bwMode="auto">
          <a:xfrm>
            <a:off x="7966075" y="4089400"/>
            <a:ext cx="7191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2" name="Line 53"/>
          <p:cNvSpPr>
            <a:spLocks noChangeShapeType="1"/>
          </p:cNvSpPr>
          <p:nvPr/>
        </p:nvSpPr>
        <p:spPr bwMode="auto">
          <a:xfrm>
            <a:off x="7966075" y="3444875"/>
            <a:ext cx="7191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3" name="Line 54"/>
          <p:cNvSpPr>
            <a:spLocks noChangeShapeType="1"/>
          </p:cNvSpPr>
          <p:nvPr/>
        </p:nvSpPr>
        <p:spPr bwMode="auto">
          <a:xfrm>
            <a:off x="7966075" y="2800350"/>
            <a:ext cx="7191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4" name="Line 55"/>
          <p:cNvSpPr>
            <a:spLocks noChangeShapeType="1"/>
          </p:cNvSpPr>
          <p:nvPr/>
        </p:nvSpPr>
        <p:spPr bwMode="auto">
          <a:xfrm>
            <a:off x="7966075" y="2155825"/>
            <a:ext cx="7191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5" name="Line 56"/>
          <p:cNvSpPr>
            <a:spLocks noChangeShapeType="1"/>
          </p:cNvSpPr>
          <p:nvPr/>
        </p:nvSpPr>
        <p:spPr bwMode="auto">
          <a:xfrm>
            <a:off x="7966075" y="2478088"/>
            <a:ext cx="7191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6" name="Line 57"/>
          <p:cNvSpPr>
            <a:spLocks noChangeShapeType="1"/>
          </p:cNvSpPr>
          <p:nvPr/>
        </p:nvSpPr>
        <p:spPr bwMode="auto">
          <a:xfrm>
            <a:off x="7966075" y="4413250"/>
            <a:ext cx="7191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7" name="Line 58"/>
          <p:cNvSpPr>
            <a:spLocks noChangeShapeType="1"/>
          </p:cNvSpPr>
          <p:nvPr/>
        </p:nvSpPr>
        <p:spPr bwMode="auto">
          <a:xfrm>
            <a:off x="7966075" y="3767138"/>
            <a:ext cx="7191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8" name="Line 59"/>
          <p:cNvSpPr>
            <a:spLocks noChangeShapeType="1"/>
          </p:cNvSpPr>
          <p:nvPr/>
        </p:nvSpPr>
        <p:spPr bwMode="auto">
          <a:xfrm>
            <a:off x="7966075" y="1833563"/>
            <a:ext cx="7191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9" name="Text Box 60"/>
          <p:cNvSpPr txBox="1">
            <a:spLocks noChangeArrowheads="1"/>
          </p:cNvSpPr>
          <p:nvPr/>
        </p:nvSpPr>
        <p:spPr bwMode="auto">
          <a:xfrm>
            <a:off x="7885113" y="2105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329789" name="Text Box 61"/>
          <p:cNvSpPr txBox="1">
            <a:spLocks noChangeArrowheads="1"/>
          </p:cNvSpPr>
          <p:nvPr/>
        </p:nvSpPr>
        <p:spPr bwMode="auto">
          <a:xfrm>
            <a:off x="7885113" y="2409825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 deny </a:t>
            </a:r>
          </a:p>
        </p:txBody>
      </p:sp>
      <p:sp>
        <p:nvSpPr>
          <p:cNvPr id="12331" name="Text Box 62"/>
          <p:cNvSpPr txBox="1">
            <a:spLocks noChangeArrowheads="1"/>
          </p:cNvSpPr>
          <p:nvPr/>
        </p:nvSpPr>
        <p:spPr bwMode="auto">
          <a:xfrm>
            <a:off x="7885113" y="2763838"/>
            <a:ext cx="61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  log</a:t>
            </a:r>
          </a:p>
        </p:txBody>
      </p:sp>
      <p:sp>
        <p:nvSpPr>
          <p:cNvPr id="12332" name="Text Box 63"/>
          <p:cNvSpPr txBox="1">
            <a:spLocks noChangeArrowheads="1"/>
          </p:cNvSpPr>
          <p:nvPr/>
        </p:nvSpPr>
        <p:spPr bwMode="auto">
          <a:xfrm>
            <a:off x="7891463" y="43465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accept</a:t>
            </a:r>
          </a:p>
        </p:txBody>
      </p:sp>
      <p:sp>
        <p:nvSpPr>
          <p:cNvPr id="12333" name="Text Box 64"/>
          <p:cNvSpPr txBox="1">
            <a:spLocks noChangeArrowheads="1"/>
          </p:cNvSpPr>
          <p:nvPr/>
        </p:nvSpPr>
        <p:spPr bwMode="auto">
          <a:xfrm>
            <a:off x="8007350" y="1484313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deny</a:t>
            </a:r>
          </a:p>
        </p:txBody>
      </p:sp>
      <p:sp>
        <p:nvSpPr>
          <p:cNvPr id="12334" name="Text Box 65"/>
          <p:cNvSpPr txBox="1">
            <a:spLocks noChangeArrowheads="1"/>
          </p:cNvSpPr>
          <p:nvPr/>
        </p:nvSpPr>
        <p:spPr bwMode="auto">
          <a:xfrm>
            <a:off x="7986713" y="1782763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deny</a:t>
            </a:r>
          </a:p>
        </p:txBody>
      </p:sp>
      <p:sp>
        <p:nvSpPr>
          <p:cNvPr id="12335" name="Text Box 66"/>
          <p:cNvSpPr txBox="1">
            <a:spLocks noChangeArrowheads="1"/>
          </p:cNvSpPr>
          <p:nvPr/>
        </p:nvSpPr>
        <p:spPr bwMode="auto">
          <a:xfrm>
            <a:off x="7986713" y="3057525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deny</a:t>
            </a:r>
          </a:p>
        </p:txBody>
      </p:sp>
      <p:sp>
        <p:nvSpPr>
          <p:cNvPr id="12336" name="Text Box 67"/>
          <p:cNvSpPr txBox="1">
            <a:spLocks noChangeArrowheads="1"/>
          </p:cNvSpPr>
          <p:nvPr/>
        </p:nvSpPr>
        <p:spPr bwMode="auto">
          <a:xfrm>
            <a:off x="7986713" y="3411538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deny</a:t>
            </a:r>
          </a:p>
        </p:txBody>
      </p:sp>
      <p:sp>
        <p:nvSpPr>
          <p:cNvPr id="12337" name="Text Box 68"/>
          <p:cNvSpPr txBox="1">
            <a:spLocks noChangeArrowheads="1"/>
          </p:cNvSpPr>
          <p:nvPr/>
        </p:nvSpPr>
        <p:spPr bwMode="auto">
          <a:xfrm>
            <a:off x="7986713" y="3727450"/>
            <a:ext cx="59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limit</a:t>
            </a:r>
          </a:p>
        </p:txBody>
      </p:sp>
      <p:sp>
        <p:nvSpPr>
          <p:cNvPr id="12338" name="Text Box 69"/>
          <p:cNvSpPr txBox="1">
            <a:spLocks noChangeArrowheads="1"/>
          </p:cNvSpPr>
          <p:nvPr/>
        </p:nvSpPr>
        <p:spPr bwMode="auto">
          <a:xfrm>
            <a:off x="7986713" y="4059238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deny</a:t>
            </a:r>
          </a:p>
        </p:txBody>
      </p:sp>
      <p:sp>
        <p:nvSpPr>
          <p:cNvPr id="12339" name="Rectangle 70"/>
          <p:cNvSpPr>
            <a:spLocks noChangeArrowheads="1"/>
          </p:cNvSpPr>
          <p:nvPr/>
        </p:nvSpPr>
        <p:spPr bwMode="auto">
          <a:xfrm>
            <a:off x="7885113" y="2133600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accept</a:t>
            </a:r>
          </a:p>
        </p:txBody>
      </p:sp>
      <p:sp>
        <p:nvSpPr>
          <p:cNvPr id="12340" name="Rectangle 73"/>
          <p:cNvSpPr>
            <a:spLocks noChangeArrowheads="1"/>
          </p:cNvSpPr>
          <p:nvPr/>
        </p:nvSpPr>
        <p:spPr bwMode="auto">
          <a:xfrm>
            <a:off x="1116013" y="1628775"/>
            <a:ext cx="37433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ahoma" pitchFamily="34" charset="0"/>
              </a:rPr>
              <a:t>0011101101010</a:t>
            </a:r>
            <a:r>
              <a:rPr lang="en-US" sz="1800">
                <a:sym typeface="Symbol" pitchFamily="18" charset="2"/>
              </a:rPr>
              <a:t></a:t>
            </a:r>
            <a:r>
              <a:rPr lang="en-US" sz="1800">
                <a:latin typeface="Tahoma" pitchFamily="34" charset="0"/>
              </a:rPr>
              <a:t>00</a:t>
            </a:r>
            <a:r>
              <a:rPr lang="en-US" sz="1800">
                <a:sym typeface="Symbol" pitchFamily="18" charset="2"/>
              </a:rPr>
              <a:t></a:t>
            </a:r>
            <a:r>
              <a:rPr lang="en-US" sz="1800">
                <a:latin typeface="Tahoma" pitchFamily="34" charset="0"/>
              </a:rPr>
              <a:t>01001111</a:t>
            </a:r>
            <a:r>
              <a:rPr lang="en-US" sz="1800">
                <a:sym typeface="Symbol" pitchFamily="18" charset="2"/>
              </a:rPr>
              <a:t></a:t>
            </a:r>
          </a:p>
        </p:txBody>
      </p:sp>
      <p:sp>
        <p:nvSpPr>
          <p:cNvPr id="12341" name="Rectangle 74"/>
          <p:cNvSpPr>
            <a:spLocks noChangeArrowheads="1"/>
          </p:cNvSpPr>
          <p:nvPr/>
        </p:nvSpPr>
        <p:spPr bwMode="auto">
          <a:xfrm>
            <a:off x="1042988" y="1889125"/>
            <a:ext cx="38877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ahoma" pitchFamily="34" charset="0"/>
              </a:rPr>
              <a:t>11</a:t>
            </a:r>
            <a:r>
              <a:rPr lang="en-US" sz="1800">
                <a:sym typeface="Symbol" pitchFamily="18" charset="2"/>
              </a:rPr>
              <a:t></a:t>
            </a:r>
            <a:r>
              <a:rPr lang="en-US" sz="1800">
                <a:latin typeface="Tahoma" pitchFamily="34" charset="0"/>
              </a:rPr>
              <a:t>00</a:t>
            </a:r>
            <a:r>
              <a:rPr lang="en-US" sz="1800">
                <a:sym typeface="Symbol" pitchFamily="18" charset="2"/>
              </a:rPr>
              <a:t></a:t>
            </a:r>
            <a:r>
              <a:rPr lang="en-US" sz="1800">
                <a:latin typeface="Tahoma" pitchFamily="34" charset="0"/>
              </a:rPr>
              <a:t>00001110</a:t>
            </a:r>
            <a:r>
              <a:rPr lang="en-US" sz="1800">
                <a:sym typeface="Symbol" pitchFamily="18" charset="2"/>
              </a:rPr>
              <a:t></a:t>
            </a:r>
            <a:r>
              <a:rPr lang="en-US" sz="1800">
                <a:latin typeface="Tahoma" pitchFamily="34" charset="0"/>
              </a:rPr>
              <a:t>0</a:t>
            </a:r>
            <a:r>
              <a:rPr lang="en-US" sz="1800">
                <a:sym typeface="Symbol" pitchFamily="18" charset="2"/>
              </a:rPr>
              <a:t></a:t>
            </a:r>
            <a:r>
              <a:rPr lang="en-US" sz="1800">
                <a:latin typeface="Tahoma" pitchFamily="34" charset="0"/>
              </a:rPr>
              <a:t>101000110</a:t>
            </a:r>
            <a:r>
              <a:rPr lang="en-US" sz="1800">
                <a:sym typeface="Symbol" pitchFamily="18" charset="2"/>
              </a:rPr>
              <a:t></a:t>
            </a:r>
          </a:p>
        </p:txBody>
      </p:sp>
      <p:sp>
        <p:nvSpPr>
          <p:cNvPr id="12342" name="Rectangle 75"/>
          <p:cNvSpPr>
            <a:spLocks noChangeArrowheads="1"/>
          </p:cNvSpPr>
          <p:nvPr/>
        </p:nvSpPr>
        <p:spPr bwMode="auto">
          <a:xfrm>
            <a:off x="1042988" y="2205038"/>
            <a:ext cx="38877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ahoma" pitchFamily="34" charset="0"/>
              </a:rPr>
              <a:t>10</a:t>
            </a:r>
            <a:r>
              <a:rPr lang="en-US" sz="1800">
                <a:sym typeface="Symbol" pitchFamily="18" charset="2"/>
              </a:rPr>
              <a:t></a:t>
            </a:r>
            <a:r>
              <a:rPr lang="en-US" sz="1800">
                <a:latin typeface="Tahoma" pitchFamily="34" charset="0"/>
              </a:rPr>
              <a:t>010100</a:t>
            </a:r>
            <a:r>
              <a:rPr lang="en-US" sz="1800">
                <a:sym typeface="Symbol" pitchFamily="18" charset="2"/>
              </a:rPr>
              <a:t></a:t>
            </a:r>
            <a:r>
              <a:rPr lang="en-US" sz="1800">
                <a:latin typeface="Tahoma" pitchFamily="34" charset="0"/>
              </a:rPr>
              <a:t>0</a:t>
            </a:r>
            <a:r>
              <a:rPr lang="en-US" sz="1800">
                <a:sym typeface="Symbol" pitchFamily="18" charset="2"/>
              </a:rPr>
              <a:t></a:t>
            </a:r>
            <a:r>
              <a:rPr lang="en-US" sz="1800">
                <a:latin typeface="Tahoma" pitchFamily="34" charset="0"/>
              </a:rPr>
              <a:t>0100011010</a:t>
            </a:r>
            <a:r>
              <a:rPr lang="en-US" sz="1800">
                <a:sym typeface="Symbol" pitchFamily="18" charset="2"/>
              </a:rPr>
              <a:t></a:t>
            </a:r>
            <a:r>
              <a:rPr lang="en-US" sz="1800">
                <a:latin typeface="Tahoma" pitchFamily="34" charset="0"/>
              </a:rPr>
              <a:t>01000</a:t>
            </a:r>
          </a:p>
        </p:txBody>
      </p:sp>
      <p:sp>
        <p:nvSpPr>
          <p:cNvPr id="12343" name="Rectangle 76"/>
          <p:cNvSpPr>
            <a:spLocks noChangeArrowheads="1"/>
          </p:cNvSpPr>
          <p:nvPr/>
        </p:nvSpPr>
        <p:spPr bwMode="auto">
          <a:xfrm>
            <a:off x="1042988" y="2551113"/>
            <a:ext cx="38877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ahoma" pitchFamily="34" charset="0"/>
              </a:rPr>
              <a:t>001110</a:t>
            </a:r>
            <a:r>
              <a:rPr lang="en-US" sz="1800">
                <a:sym typeface="Symbol" pitchFamily="18" charset="2"/>
              </a:rPr>
              <a:t></a:t>
            </a:r>
          </a:p>
        </p:txBody>
      </p:sp>
      <p:sp>
        <p:nvSpPr>
          <p:cNvPr id="12344" name="Rectangle 77"/>
          <p:cNvSpPr>
            <a:spLocks noChangeArrowheads="1"/>
          </p:cNvSpPr>
          <p:nvPr/>
        </p:nvSpPr>
        <p:spPr bwMode="auto">
          <a:xfrm>
            <a:off x="1044575" y="2854325"/>
            <a:ext cx="388778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ahoma" pitchFamily="34" charset="0"/>
              </a:rPr>
              <a:t>1110</a:t>
            </a:r>
            <a:r>
              <a:rPr lang="en-US" sz="1800">
                <a:sym typeface="Symbol" pitchFamily="18" charset="2"/>
              </a:rPr>
              <a:t></a:t>
            </a:r>
            <a:r>
              <a:rPr lang="en-US" sz="1800">
                <a:latin typeface="Tahoma" pitchFamily="34" charset="0"/>
              </a:rPr>
              <a:t>010</a:t>
            </a:r>
            <a:r>
              <a:rPr lang="en-US" sz="1800">
                <a:sym typeface="Symbol" pitchFamily="18" charset="2"/>
              </a:rPr>
              <a:t></a:t>
            </a:r>
            <a:r>
              <a:rPr lang="en-US" sz="1800">
                <a:latin typeface="Tahoma" pitchFamily="34" charset="0"/>
              </a:rPr>
              <a:t>01</a:t>
            </a:r>
            <a:r>
              <a:rPr lang="en-US" sz="1800">
                <a:sym typeface="Symbol" pitchFamily="18" charset="2"/>
              </a:rPr>
              <a:t></a:t>
            </a:r>
            <a:r>
              <a:rPr lang="en-US" sz="1800">
                <a:latin typeface="Tahoma" pitchFamily="34" charset="0"/>
              </a:rPr>
              <a:t>0010101010</a:t>
            </a:r>
            <a:r>
              <a:rPr lang="en-US" sz="1800">
                <a:sym typeface="Symbol" pitchFamily="18" charset="2"/>
              </a:rPr>
              <a:t></a:t>
            </a:r>
            <a:r>
              <a:rPr lang="en-US" sz="1800">
                <a:latin typeface="Tahoma" pitchFamily="34" charset="0"/>
              </a:rPr>
              <a:t>0</a:t>
            </a:r>
            <a:r>
              <a:rPr lang="en-US" sz="1800">
                <a:sym typeface="Symbol" pitchFamily="18" charset="2"/>
              </a:rPr>
              <a:t></a:t>
            </a:r>
          </a:p>
        </p:txBody>
      </p:sp>
      <p:sp>
        <p:nvSpPr>
          <p:cNvPr id="12345" name="Rectangle 78"/>
          <p:cNvSpPr>
            <a:spLocks noChangeArrowheads="1"/>
          </p:cNvSpPr>
          <p:nvPr/>
        </p:nvSpPr>
        <p:spPr bwMode="auto">
          <a:xfrm>
            <a:off x="1103313" y="3213100"/>
            <a:ext cx="38020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ahoma" pitchFamily="34" charset="0"/>
                <a:cs typeface="Tahoma" pitchFamily="34" charset="0"/>
              </a:rPr>
              <a:t>11</a:t>
            </a:r>
            <a:r>
              <a:rPr lang="en-US" sz="1800">
                <a:latin typeface="Tahoma" pitchFamily="34" charset="0"/>
                <a:cs typeface="Tahoma" pitchFamily="34" charset="0"/>
                <a:sym typeface="Symbol" pitchFamily="18" charset="2"/>
              </a:rPr>
              <a:t></a:t>
            </a:r>
            <a:r>
              <a:rPr lang="en-US" sz="1800">
                <a:latin typeface="Tahoma" pitchFamily="34" charset="0"/>
                <a:cs typeface="Tahoma" pitchFamily="34" charset="0"/>
              </a:rPr>
              <a:t>10010</a:t>
            </a:r>
            <a:r>
              <a:rPr lang="en-US" sz="1800">
                <a:latin typeface="Tahoma" pitchFamily="34" charset="0"/>
                <a:cs typeface="Tahoma" pitchFamily="34" charset="0"/>
                <a:sym typeface="Symbol" pitchFamily="18" charset="2"/>
              </a:rPr>
              <a:t></a:t>
            </a:r>
            <a:r>
              <a:rPr lang="en-US" sz="1800">
                <a:latin typeface="Tahoma" pitchFamily="34" charset="0"/>
                <a:cs typeface="Tahoma" pitchFamily="34" charset="0"/>
              </a:rPr>
              <a:t>01</a:t>
            </a:r>
            <a:r>
              <a:rPr lang="en-US" sz="1800">
                <a:latin typeface="Tahoma" pitchFamily="34" charset="0"/>
                <a:cs typeface="Tahoma" pitchFamily="34" charset="0"/>
                <a:sym typeface="Symbol" pitchFamily="18" charset="2"/>
              </a:rPr>
              <a:t></a:t>
            </a:r>
            <a:r>
              <a:rPr lang="en-US" sz="1800">
                <a:latin typeface="Tahoma" pitchFamily="34" charset="0"/>
                <a:cs typeface="Tahoma" pitchFamily="34" charset="0"/>
              </a:rPr>
              <a:t>0010</a:t>
            </a:r>
            <a:r>
              <a:rPr lang="en-US" sz="1800">
                <a:latin typeface="Tahoma" pitchFamily="34" charset="0"/>
                <a:cs typeface="Tahoma" pitchFamily="34" charset="0"/>
                <a:sym typeface="Symbol" pitchFamily="18" charset="2"/>
              </a:rPr>
              <a:t></a:t>
            </a:r>
            <a:r>
              <a:rPr lang="en-US" sz="1800">
                <a:latin typeface="Tahoma" pitchFamily="34" charset="0"/>
                <a:cs typeface="Tahoma" pitchFamily="34" charset="0"/>
              </a:rPr>
              <a:t>10</a:t>
            </a:r>
            <a:r>
              <a:rPr lang="en-US" sz="1800">
                <a:latin typeface="Tahoma" pitchFamily="34" charset="0"/>
                <a:cs typeface="Tahoma" pitchFamily="34" charset="0"/>
                <a:sym typeface="Symbol" pitchFamily="18" charset="2"/>
              </a:rPr>
              <a:t></a:t>
            </a:r>
            <a:r>
              <a:rPr lang="en-US" sz="1800">
                <a:latin typeface="Tahoma" pitchFamily="34" charset="0"/>
                <a:cs typeface="Tahoma" pitchFamily="34" charset="0"/>
              </a:rPr>
              <a:t>0</a:t>
            </a:r>
            <a:r>
              <a:rPr lang="en-US" sz="1800">
                <a:latin typeface="Tahoma" pitchFamily="34" charset="0"/>
                <a:cs typeface="Tahoma" pitchFamily="34" charset="0"/>
                <a:sym typeface="Symbol" pitchFamily="18" charset="2"/>
              </a:rPr>
              <a:t>1</a:t>
            </a:r>
          </a:p>
        </p:txBody>
      </p:sp>
      <p:sp>
        <p:nvSpPr>
          <p:cNvPr id="12346" name="Rectangle 80"/>
          <p:cNvSpPr>
            <a:spLocks noChangeArrowheads="1"/>
          </p:cNvSpPr>
          <p:nvPr/>
        </p:nvSpPr>
        <p:spPr bwMode="auto">
          <a:xfrm>
            <a:off x="1042988" y="4438650"/>
            <a:ext cx="38877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ym typeface="Symbol" pitchFamily="18" charset="2"/>
              </a:rPr>
              <a:t></a:t>
            </a:r>
          </a:p>
        </p:txBody>
      </p:sp>
      <p:sp>
        <p:nvSpPr>
          <p:cNvPr id="12347" name="Rectangle 81"/>
          <p:cNvSpPr>
            <a:spLocks noChangeArrowheads="1"/>
          </p:cNvSpPr>
          <p:nvPr/>
        </p:nvSpPr>
        <p:spPr bwMode="auto">
          <a:xfrm>
            <a:off x="1044575" y="3529013"/>
            <a:ext cx="388778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ahoma" pitchFamily="34" charset="0"/>
                <a:cs typeface="Tahoma" pitchFamily="34" charset="0"/>
                <a:sym typeface="Symbol" pitchFamily="18" charset="2"/>
              </a:rPr>
              <a:t></a:t>
            </a:r>
            <a:r>
              <a:rPr lang="en-US" sz="1800">
                <a:latin typeface="Tahoma" pitchFamily="34" charset="0"/>
                <a:cs typeface="Tahoma" pitchFamily="34" charset="0"/>
              </a:rPr>
              <a:t>001110</a:t>
            </a:r>
          </a:p>
        </p:txBody>
      </p:sp>
      <p:sp>
        <p:nvSpPr>
          <p:cNvPr id="12348" name="Rectangle 82"/>
          <p:cNvSpPr>
            <a:spLocks noChangeArrowheads="1"/>
          </p:cNvSpPr>
          <p:nvPr/>
        </p:nvSpPr>
        <p:spPr bwMode="auto">
          <a:xfrm>
            <a:off x="1042988" y="3832225"/>
            <a:ext cx="38877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ym typeface="Symbol" pitchFamily="18" charset="2"/>
              </a:rPr>
              <a:t></a:t>
            </a:r>
            <a:r>
              <a:rPr lang="en-US" sz="1800">
                <a:latin typeface="Tahoma" pitchFamily="34" charset="0"/>
                <a:cs typeface="Tahoma" pitchFamily="34" charset="0"/>
              </a:rPr>
              <a:t>10101010</a:t>
            </a:r>
            <a:r>
              <a:rPr lang="en-US" sz="1800">
                <a:sym typeface="Symbol" pitchFamily="18" charset="2"/>
              </a:rPr>
              <a:t></a:t>
            </a:r>
          </a:p>
        </p:txBody>
      </p:sp>
      <p:sp>
        <p:nvSpPr>
          <p:cNvPr id="12349" name="Rectangle 83"/>
          <p:cNvSpPr>
            <a:spLocks noChangeArrowheads="1"/>
          </p:cNvSpPr>
          <p:nvPr/>
        </p:nvSpPr>
        <p:spPr bwMode="auto">
          <a:xfrm>
            <a:off x="1108075" y="4170363"/>
            <a:ext cx="3765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ahoma" pitchFamily="34" charset="0"/>
                <a:cs typeface="Tahoma" pitchFamily="34" charset="0"/>
                <a:sym typeface="Symbol" pitchFamily="18" charset="2"/>
              </a:rPr>
              <a:t></a:t>
            </a:r>
            <a:r>
              <a:rPr lang="en-US" sz="1800">
                <a:latin typeface="Tahoma" pitchFamily="34" charset="0"/>
                <a:cs typeface="Tahoma" pitchFamily="34" charset="0"/>
              </a:rPr>
              <a:t>111111111111111111111111</a:t>
            </a:r>
            <a:r>
              <a:rPr lang="en-US" sz="1800">
                <a:latin typeface="Tahoma" pitchFamily="34" charset="0"/>
                <a:cs typeface="Tahoma" pitchFamily="34" charset="0"/>
                <a:sym typeface="Symbol" pitchFamily="18" charset="2"/>
              </a:rPr>
              <a:t></a:t>
            </a:r>
          </a:p>
        </p:txBody>
      </p:sp>
      <p:sp>
        <p:nvSpPr>
          <p:cNvPr id="329812" name="Rectangle 84"/>
          <p:cNvSpPr>
            <a:spLocks noChangeArrowheads="1"/>
          </p:cNvSpPr>
          <p:nvPr/>
        </p:nvSpPr>
        <p:spPr bwMode="auto">
          <a:xfrm>
            <a:off x="1042988" y="6237288"/>
            <a:ext cx="38877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ahoma" pitchFamily="34" charset="0"/>
              </a:rPr>
              <a:t>001110</a:t>
            </a:r>
            <a:r>
              <a:rPr lang="en-US" sz="1800">
                <a:latin typeface="Tahoma" pitchFamily="34" charset="0"/>
                <a:cs typeface="Tahoma" pitchFamily="34" charset="0"/>
              </a:rPr>
              <a:t>101010</a:t>
            </a:r>
            <a:r>
              <a:rPr lang="en-US" sz="1800">
                <a:latin typeface="Tahoma" pitchFamily="34" charset="0"/>
                <a:cs typeface="Tahoma" pitchFamily="34" charset="0"/>
                <a:sym typeface="Symbol" pitchFamily="18" charset="2"/>
              </a:rPr>
              <a:t>1</a:t>
            </a:r>
            <a:r>
              <a:rPr lang="en-US" sz="1800">
                <a:latin typeface="Tahoma" pitchFamily="34" charset="0"/>
                <a:cs typeface="Tahoma" pitchFamily="34" charset="0"/>
              </a:rPr>
              <a:t>001110001110001110</a:t>
            </a:r>
          </a:p>
        </p:txBody>
      </p:sp>
      <p:grpSp>
        <p:nvGrpSpPr>
          <p:cNvPr id="4" name="Group 85"/>
          <p:cNvGrpSpPr>
            <a:grpSpLocks/>
          </p:cNvGrpSpPr>
          <p:nvPr/>
        </p:nvGrpSpPr>
        <p:grpSpPr bwMode="auto">
          <a:xfrm>
            <a:off x="5219700" y="1441450"/>
            <a:ext cx="296863" cy="3265488"/>
            <a:chOff x="340" y="995"/>
            <a:chExt cx="187" cy="2057"/>
          </a:xfrm>
        </p:grpSpPr>
        <p:sp>
          <p:nvSpPr>
            <p:cNvPr id="12353" name="Text Box 86"/>
            <p:cNvSpPr txBox="1">
              <a:spLocks noChangeArrowheads="1"/>
            </p:cNvSpPr>
            <p:nvPr/>
          </p:nvSpPr>
          <p:spPr bwMode="auto">
            <a:xfrm>
              <a:off x="340" y="995"/>
              <a:ext cx="1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0</a:t>
              </a:r>
            </a:p>
          </p:txBody>
        </p:sp>
        <p:sp>
          <p:nvSpPr>
            <p:cNvPr id="12354" name="Text Box 87"/>
            <p:cNvSpPr txBox="1">
              <a:spLocks noChangeArrowheads="1"/>
            </p:cNvSpPr>
            <p:nvPr/>
          </p:nvSpPr>
          <p:spPr bwMode="auto">
            <a:xfrm>
              <a:off x="340" y="1200"/>
              <a:ext cx="1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0</a:t>
              </a:r>
            </a:p>
          </p:txBody>
        </p:sp>
        <p:sp>
          <p:nvSpPr>
            <p:cNvPr id="12355" name="Text Box 88"/>
            <p:cNvSpPr txBox="1">
              <a:spLocks noChangeArrowheads="1"/>
            </p:cNvSpPr>
            <p:nvPr/>
          </p:nvSpPr>
          <p:spPr bwMode="auto">
            <a:xfrm>
              <a:off x="340" y="1405"/>
              <a:ext cx="1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0</a:t>
              </a:r>
            </a:p>
          </p:txBody>
        </p:sp>
        <p:sp>
          <p:nvSpPr>
            <p:cNvPr id="12356" name="Rectangle 89"/>
            <p:cNvSpPr>
              <a:spLocks noChangeArrowheads="1"/>
            </p:cNvSpPr>
            <p:nvPr/>
          </p:nvSpPr>
          <p:spPr bwMode="auto">
            <a:xfrm>
              <a:off x="340" y="1610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/>
                <a:t>1</a:t>
              </a:r>
            </a:p>
          </p:txBody>
        </p:sp>
        <p:sp>
          <p:nvSpPr>
            <p:cNvPr id="12357" name="Rectangle 90"/>
            <p:cNvSpPr>
              <a:spLocks noChangeArrowheads="1"/>
            </p:cNvSpPr>
            <p:nvPr/>
          </p:nvSpPr>
          <p:spPr bwMode="auto">
            <a:xfrm>
              <a:off x="340" y="1815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0</a:t>
              </a:r>
            </a:p>
          </p:txBody>
        </p:sp>
        <p:sp>
          <p:nvSpPr>
            <p:cNvPr id="12358" name="Rectangle 91"/>
            <p:cNvSpPr>
              <a:spLocks noChangeArrowheads="1"/>
            </p:cNvSpPr>
            <p:nvPr/>
          </p:nvSpPr>
          <p:spPr bwMode="auto">
            <a:xfrm>
              <a:off x="340" y="2225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/>
                <a:t>1</a:t>
              </a:r>
            </a:p>
          </p:txBody>
        </p:sp>
        <p:sp>
          <p:nvSpPr>
            <p:cNvPr id="12359" name="Rectangle 92"/>
            <p:cNvSpPr>
              <a:spLocks noChangeArrowheads="1"/>
            </p:cNvSpPr>
            <p:nvPr/>
          </p:nvSpPr>
          <p:spPr bwMode="auto">
            <a:xfrm>
              <a:off x="340" y="2020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0</a:t>
              </a:r>
            </a:p>
          </p:txBody>
        </p:sp>
        <p:sp>
          <p:nvSpPr>
            <p:cNvPr id="12360" name="Rectangle 93"/>
            <p:cNvSpPr>
              <a:spLocks noChangeArrowheads="1"/>
            </p:cNvSpPr>
            <p:nvPr/>
          </p:nvSpPr>
          <p:spPr bwMode="auto">
            <a:xfrm>
              <a:off x="340" y="2430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/>
                <a:t>1</a:t>
              </a:r>
            </a:p>
          </p:txBody>
        </p:sp>
        <p:sp>
          <p:nvSpPr>
            <p:cNvPr id="12361" name="Rectangle 94"/>
            <p:cNvSpPr>
              <a:spLocks noChangeArrowheads="1"/>
            </p:cNvSpPr>
            <p:nvPr/>
          </p:nvSpPr>
          <p:spPr bwMode="auto">
            <a:xfrm>
              <a:off x="340" y="2635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0</a:t>
              </a:r>
            </a:p>
          </p:txBody>
        </p:sp>
        <p:sp>
          <p:nvSpPr>
            <p:cNvPr id="12362" name="Rectangle 95"/>
            <p:cNvSpPr>
              <a:spLocks noChangeArrowheads="1"/>
            </p:cNvSpPr>
            <p:nvPr/>
          </p:nvSpPr>
          <p:spPr bwMode="auto">
            <a:xfrm>
              <a:off x="340" y="2840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/>
                <a:t>1</a:t>
              </a:r>
            </a:p>
          </p:txBody>
        </p:sp>
      </p:grpSp>
      <p:sp>
        <p:nvSpPr>
          <p:cNvPr id="329846" name="Text Box 118"/>
          <p:cNvSpPr txBox="1">
            <a:spLocks noChangeArrowheads="1"/>
          </p:cNvSpPr>
          <p:nvPr/>
        </p:nvSpPr>
        <p:spPr bwMode="auto">
          <a:xfrm>
            <a:off x="6927850" y="25130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1800" b="1" i="1"/>
              <a:t>3</a:t>
            </a:r>
            <a:endParaRPr lang="en-US" sz="1800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3297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51" grpId="0" animBg="1"/>
      <p:bldP spid="329789" grpId="0"/>
      <p:bldP spid="329812" grpId="0"/>
      <p:bldP spid="3298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HAY@PV31NMTWD68AY582" val="32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sum_{i=1}^n\lceil\log(L_i+1)\rceil  template TPT1  env TPENV1  fore 0  back 16777215  eqnno 1"/>
  <p:tag name="FILENAME" val="TP_tmp"/>
  <p:tag name="ORIGWIDTH" val="1"/>
  <p:tag name="PICTUREFILESIZE" val="5640"/>
</p:tagLst>
</file>

<file path=ppt/theme/theme1.xml><?xml version="1.0" encoding="utf-8"?>
<a:theme xmlns:a="http://schemas.openxmlformats.org/drawingml/2006/main" name="Layers">
  <a:themeElements>
    <a:clrScheme name="Layers 11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979ACF"/>
      </a:accent1>
      <a:accent2>
        <a:srgbClr val="FF0000"/>
      </a:accent2>
      <a:accent3>
        <a:srgbClr val="FFFFEE"/>
      </a:accent3>
      <a:accent4>
        <a:srgbClr val="000000"/>
      </a:accent4>
      <a:accent5>
        <a:srgbClr val="C9CAE4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90000"/>
          <a:buFont typeface="Wingdings" pitchFamily="2" charset="2"/>
          <a:buChar char="n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90000"/>
          <a:buFont typeface="Wingdings" pitchFamily="2" charset="2"/>
          <a:buChar char="n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1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979ACF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C9CAE4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13733</TotalTime>
  <Words>1867</Words>
  <Application>Microsoft Office PowerPoint</Application>
  <PresentationFormat>‫הצגה על המסך (4:3)</PresentationFormat>
  <Paragraphs>709</Paragraphs>
  <Slides>35</Slides>
  <Notes>35</Notes>
  <HiddenSlides>6</HiddenSlides>
  <MMClips>0</MMClips>
  <ScaleCrop>false</ScaleCrop>
  <HeadingPairs>
    <vt:vector size="8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35</vt:i4>
      </vt:variant>
    </vt:vector>
  </HeadingPairs>
  <TitlesOfParts>
    <vt:vector size="42" baseType="lpstr">
      <vt:lpstr>Arial</vt:lpstr>
      <vt:lpstr>Times New Roman</vt:lpstr>
      <vt:lpstr>Wingdings</vt:lpstr>
      <vt:lpstr>Tahoma</vt:lpstr>
      <vt:lpstr>Symbol</vt:lpstr>
      <vt:lpstr>Layers</vt:lpstr>
      <vt:lpstr>Document</vt:lpstr>
      <vt:lpstr>Layered Interval Codes for TCAM-based Classification</vt:lpstr>
      <vt:lpstr>Outline </vt:lpstr>
      <vt:lpstr>Packet Classification </vt:lpstr>
      <vt:lpstr>Multi-field Packet Classification</vt:lpstr>
      <vt:lpstr>Applications</vt:lpstr>
      <vt:lpstr>Software Solutions</vt:lpstr>
      <vt:lpstr>Towards a Hardware Solution</vt:lpstr>
      <vt:lpstr>Packet Classification w/ TCAM </vt:lpstr>
      <vt:lpstr>Example</vt:lpstr>
      <vt:lpstr>TCAM Benefits and Disadvantages</vt:lpstr>
      <vt:lpstr>Typical Dimensions and Speed</vt:lpstr>
      <vt:lpstr>Outline </vt:lpstr>
      <vt:lpstr>Range Rules</vt:lpstr>
      <vt:lpstr>Range Rules Representation</vt:lpstr>
      <vt:lpstr>Prefix Expansion</vt:lpstr>
      <vt:lpstr>Prefix Expansion</vt:lpstr>
      <vt:lpstr>Using the Extra Symbols</vt:lpstr>
      <vt:lpstr>Using the Extra Symbols</vt:lpstr>
      <vt:lpstr>Using the Extra Symbols</vt:lpstr>
      <vt:lpstr>Using the Extra Symbols</vt:lpstr>
      <vt:lpstr>Flow of information</vt:lpstr>
      <vt:lpstr>Problems with the Liu’s scheme</vt:lpstr>
      <vt:lpstr>Encoding Ranges</vt:lpstr>
      <vt:lpstr>Encoding Ranges - Layering</vt:lpstr>
      <vt:lpstr>Encoding the Ranges</vt:lpstr>
      <vt:lpstr>Encoding the SRAM Array</vt:lpstr>
      <vt:lpstr>Towards an Optimal Encoding</vt:lpstr>
      <vt:lpstr>Coping with “Symbol Budget”</vt:lpstr>
      <vt:lpstr>Choosing the Right Ranges</vt:lpstr>
      <vt:lpstr>Experimental Results</vt:lpstr>
      <vt:lpstr>Experimental Results</vt:lpstr>
      <vt:lpstr>Experimental Results</vt:lpstr>
      <vt:lpstr>Wrap-Up</vt:lpstr>
      <vt:lpstr>Wrap-Up</vt:lpstr>
      <vt:lpstr>Thank You</vt:lpstr>
    </vt:vector>
  </TitlesOfParts>
  <Company>Technion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detection of errors</dc:title>
  <dc:creator>David Hay</dc:creator>
  <cp:lastModifiedBy>Bremler-Barr Anat</cp:lastModifiedBy>
  <cp:revision>287</cp:revision>
  <dcterms:created xsi:type="dcterms:W3CDTF">2008-02-03T18:22:48Z</dcterms:created>
  <dcterms:modified xsi:type="dcterms:W3CDTF">2011-10-22T18:38:05Z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ayBack">
    <vt:bool>true</vt:bool>
  </property>
</Properties>
</file>