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361" r:id="rId4"/>
    <p:sldId id="327" r:id="rId5"/>
    <p:sldId id="328" r:id="rId6"/>
    <p:sldId id="349" r:id="rId7"/>
    <p:sldId id="335" r:id="rId8"/>
    <p:sldId id="362" r:id="rId9"/>
    <p:sldId id="334" r:id="rId10"/>
    <p:sldId id="336" r:id="rId11"/>
    <p:sldId id="338" r:id="rId12"/>
    <p:sldId id="337" r:id="rId13"/>
    <p:sldId id="363" r:id="rId14"/>
    <p:sldId id="340" r:id="rId15"/>
    <p:sldId id="364" r:id="rId16"/>
    <p:sldId id="344" r:id="rId17"/>
    <p:sldId id="357" r:id="rId18"/>
    <p:sldId id="342" r:id="rId19"/>
    <p:sldId id="365" r:id="rId20"/>
    <p:sldId id="348" r:id="rId21"/>
    <p:sldId id="350" r:id="rId2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33"/>
    <a:srgbClr val="3333CC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20" autoAdjust="0"/>
    <p:restoredTop sz="94660"/>
  </p:normalViewPr>
  <p:slideViewPr>
    <p:cSldViewPr>
      <p:cViewPr varScale="1">
        <p:scale>
          <a:sx n="74" d="100"/>
          <a:sy n="74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14F1-5603-4D95-AE58-0E24A8712E7C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8393C-B780-44B7-8D76-2B98F9D17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So I’ll start with </a:t>
            </a:r>
            <a:r>
              <a:rPr lang="en-US" baseline="0" dirty="0" smtClean="0"/>
              <a:t>some background about GZIP</a:t>
            </a:r>
          </a:p>
          <a:p>
            <a:pPr algn="l" rtl="0"/>
            <a:r>
              <a:rPr lang="en-US" baseline="0" dirty="0" smtClean="0"/>
              <a:t>GZIP is combined from two compression algorithms: LZ77 &amp; Huffman coding</a:t>
            </a:r>
          </a:p>
          <a:p>
            <a:pPr algn="l" rtl="0"/>
            <a:r>
              <a:rPr lang="en-US" baseline="0" dirty="0" smtClean="0"/>
              <a:t>LZ77 main goal is to reduce </a:t>
            </a:r>
            <a:r>
              <a:rPr lang="en-US" u="sng" baseline="0" dirty="0" smtClean="0"/>
              <a:t>string presentation</a:t>
            </a:r>
            <a:r>
              <a:rPr lang="en-US" baseline="0" dirty="0" smtClean="0"/>
              <a:t> size by replacing repeated strings in text with pointers</a:t>
            </a:r>
            <a:endParaRPr lang="he-IL" baseline="0" dirty="0" smtClean="0"/>
          </a:p>
          <a:p>
            <a:pPr algn="l" rtl="0"/>
            <a:r>
              <a:rPr lang="en-US" baseline="0" dirty="0" smtClean="0"/>
              <a:t>Huffman coding main goal is to reduce </a:t>
            </a:r>
            <a:r>
              <a:rPr lang="en-US" u="sng" baseline="0" dirty="0" smtClean="0"/>
              <a:t>coding</a:t>
            </a:r>
            <a:r>
              <a:rPr lang="en-US" baseline="0" dirty="0" smtClean="0"/>
              <a:t> size by giving frequent symbols, fewer bits representation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870E9-A654-427D-8DA0-D31539474F33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our acceleration algorithm we use the LZ77 characteristics, so I’ll speak more about the LZ77 part.</a:t>
            </a:r>
          </a:p>
          <a:p>
            <a:pPr algn="l" rtl="0"/>
            <a:r>
              <a:rPr lang="en-US" dirty="0" smtClean="0"/>
              <a:t>LZ77</a:t>
            </a:r>
            <a:r>
              <a:rPr lang="en-US" baseline="0" dirty="0" smtClean="0"/>
              <a:t> replaces repeated strings from the last 32KB window with a pointer.</a:t>
            </a:r>
          </a:p>
          <a:p>
            <a:pPr algn="l" rtl="0"/>
            <a:r>
              <a:rPr lang="en-US" baseline="0" dirty="0" smtClean="0"/>
              <a:t>The pointer is a distance length pair, while distance indicates the number of bytes to go backward and length indicates the number of bytes to copy from that position.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In this example we see a pointer that replaces the repeated string ABCD.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Another important issue is that Pointers may point to other previous pointers recursively.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870E9-A654-427D-8DA0-D31539474F33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7C13D-ED30-4DCC-AE21-CBC21DC228E8}" type="slidenum">
              <a:rPr lang="he-IL"/>
              <a:pPr/>
              <a:t>12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2E2C-B09F-437A-A322-A27717703B6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83B3-787B-4EFD-9DFC-AF4FF3B6E8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970C-583F-4070-A6B1-BA27943D0C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5BF0-FBCE-4427-9EB2-72EF854ADA3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74F9-A549-492C-864C-F4DFA7E5FC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F93F-F702-4017-8A0A-BCEA37C51C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0BE0-FE9D-4C83-982F-2EB5D34780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035A-4E49-496E-8C92-9C72D1D39A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33C50-14EA-42D8-9140-E2F9E96B6C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6683A-7EB1-4259-AF94-70C359DFDD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514D-AA5A-4939-BD48-BD37EBB2CD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  <a:endParaRPr lang="en-US" dirty="0" smtClean="0"/>
          </a:p>
          <a:p>
            <a:pPr lvl="1"/>
            <a:r>
              <a:rPr lang="he-IL" dirty="0" smtClean="0"/>
              <a:t>רמה שנייה</a:t>
            </a:r>
            <a:endParaRPr lang="en-US" dirty="0" smtClean="0"/>
          </a:p>
          <a:p>
            <a:pPr lvl="2"/>
            <a:r>
              <a:rPr lang="he-IL" dirty="0" smtClean="0"/>
              <a:t>רמה שלישית</a:t>
            </a:r>
            <a:endParaRPr lang="en-US" dirty="0" smtClean="0"/>
          </a:p>
          <a:p>
            <a:pPr lvl="3"/>
            <a:r>
              <a:rPr lang="he-IL" dirty="0" smtClean="0"/>
              <a:t>רמה רביעית</a:t>
            </a:r>
            <a:endParaRPr lang="en-US" dirty="0" smtClean="0"/>
          </a:p>
          <a:p>
            <a:pPr lvl="4"/>
            <a:r>
              <a:rPr lang="he-IL" dirty="0" smtClean="0"/>
              <a:t>רמה חמישית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7A652772-414A-413B-A90E-2B93637FD33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David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David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  <a:cs typeface="David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cs typeface="David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  <a:cs typeface="David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  <a:cs typeface="David" pitchFamily="34" charset="-79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Efficient Processing 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of Multi-Connection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Compressed Web Traffic</a:t>
            </a:r>
            <a:endParaRPr 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886200"/>
            <a:ext cx="8280920" cy="1752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Yaron</a:t>
            </a:r>
            <a:r>
              <a:rPr lang="en-US" sz="2800" dirty="0" smtClean="0"/>
              <a:t> Koral</a:t>
            </a:r>
            <a:r>
              <a:rPr lang="en-US" sz="2800" baseline="30000" dirty="0" smtClean="0"/>
              <a:t>1</a:t>
            </a:r>
          </a:p>
          <a:p>
            <a:pPr eaLnBrk="1" hangingPunct="1"/>
            <a:endParaRPr lang="en-US" sz="2800" baseline="30000" dirty="0" smtClean="0"/>
          </a:p>
          <a:p>
            <a:pPr algn="l" eaLnBrk="1" hangingPunct="1"/>
            <a:endParaRPr lang="en-US" sz="2800" baseline="30000" dirty="0" smtClean="0"/>
          </a:p>
          <a:p>
            <a:pPr eaLnBrk="1" hangingPunct="1"/>
            <a:r>
              <a:rPr lang="en-US" sz="2400" dirty="0" smtClean="0"/>
              <a:t>with: </a:t>
            </a:r>
            <a:r>
              <a:rPr lang="en-US" sz="2400" dirty="0" err="1" smtClean="0"/>
              <a:t>Yehuda</a:t>
            </a:r>
            <a:r>
              <a:rPr lang="en-US" sz="2400" dirty="0" smtClean="0"/>
              <a:t> Afek</a:t>
            </a:r>
            <a:r>
              <a:rPr lang="en-US" sz="2400" baseline="30000" dirty="0" smtClean="0"/>
              <a:t>1</a:t>
            </a:r>
            <a:r>
              <a:rPr lang="he-IL" sz="2400" dirty="0" smtClean="0"/>
              <a:t> </a:t>
            </a:r>
            <a:r>
              <a:rPr lang="en-US" sz="2400" dirty="0" smtClean="0"/>
              <a:t> , </a:t>
            </a:r>
            <a:r>
              <a:rPr lang="en-US" sz="2400" dirty="0" err="1" smtClean="0"/>
              <a:t>Anat</a:t>
            </a:r>
            <a:r>
              <a:rPr lang="en-US" sz="2400" dirty="0" smtClean="0"/>
              <a:t> Bremler-Barr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*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1</a:t>
            </a:r>
            <a:r>
              <a:rPr lang="en-US" sz="2000" dirty="0" smtClean="0"/>
              <a:t> </a:t>
            </a:r>
            <a:r>
              <a:rPr lang="en-US" sz="1400" dirty="0" err="1" smtClean="0"/>
              <a:t>Blavatnik</a:t>
            </a:r>
            <a:r>
              <a:rPr lang="en-US" sz="1400" dirty="0" smtClean="0"/>
              <a:t> School of Computer Sciences Tel-Aviv University, Israel</a:t>
            </a:r>
          </a:p>
          <a:p>
            <a:pPr algn="l"/>
            <a:r>
              <a:rPr lang="en-US" sz="1400" dirty="0" smtClean="0"/>
              <a:t>2 Computer Science Dept. Interdisciplinary Center, </a:t>
            </a:r>
            <a:r>
              <a:rPr lang="en-US" sz="1400" dirty="0" err="1" smtClean="0"/>
              <a:t>Herzliya</a:t>
            </a:r>
            <a:r>
              <a:rPr lang="en-US" sz="1400" dirty="0" smtClean="0"/>
              <a:t>, Israel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58973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⋆ Supported by European Research Council (ERC) Starting Grant no. 259085</a:t>
            </a:r>
            <a:endParaRPr lang="he-IL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27584" y="3861048"/>
            <a:ext cx="309634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attempt – </a:t>
            </a:r>
            <a:br>
              <a:rPr lang="en-US" dirty="0" smtClean="0"/>
            </a:br>
            <a:r>
              <a:rPr lang="en-US" dirty="0" smtClean="0"/>
              <a:t>	re-compress buffer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Upon new packet arrival</a:t>
            </a:r>
          </a:p>
          <a:p>
            <a:pPr lvl="1"/>
            <a:r>
              <a:rPr lang="en-US" sz="2400" dirty="0" smtClean="0"/>
              <a:t>Unzip old buffer</a:t>
            </a:r>
          </a:p>
          <a:p>
            <a:pPr lvl="1"/>
            <a:r>
              <a:rPr lang="en-US" sz="2400" dirty="0" smtClean="0"/>
              <a:t>Unzip packet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Process data</a:t>
            </a:r>
          </a:p>
          <a:p>
            <a:pPr lvl="1"/>
            <a:r>
              <a:rPr lang="en-US" sz="2400" dirty="0" smtClean="0"/>
              <a:t>Calculate new buffer boundary</a:t>
            </a:r>
          </a:p>
          <a:p>
            <a:pPr lvl="1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gzip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buffer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Pro’s: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Space efficient: </a:t>
            </a:r>
            <a:r>
              <a:rPr lang="en-US" sz="2000" b="1" dirty="0" smtClean="0">
                <a:solidFill>
                  <a:srgbClr val="00B050"/>
                </a:solidFill>
              </a:rPr>
              <a:t>83% less memory</a:t>
            </a:r>
            <a:r>
              <a:rPr lang="en-US" sz="20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Con’s: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Time expansive: </a:t>
            </a:r>
            <a:r>
              <a:rPr lang="en-US" sz="2000" b="1" dirty="0" smtClean="0">
                <a:solidFill>
                  <a:srgbClr val="FF0000"/>
                </a:solidFill>
              </a:rPr>
              <a:t>20 times slower!!!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58504">
            <a:off x="5079548" y="1864226"/>
            <a:ext cx="4004753" cy="1077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Ravie" pitchFamily="82" charset="0"/>
              </a:rPr>
              <a:t>TIME </a:t>
            </a:r>
          </a:p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Ravie" pitchFamily="82" charset="0"/>
              </a:rPr>
              <a:t>EXPANSIVE!!</a:t>
            </a:r>
            <a:endParaRPr lang="he-IL" sz="3200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Our solution</a:t>
            </a:r>
            <a:r>
              <a:rPr lang="en-US" b="1" dirty="0" smtClean="0"/>
              <a:t>: Swap Out of boundary Pointers (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SOP</a:t>
            </a:r>
            <a:r>
              <a:rPr lang="en-US" b="1" dirty="0" smtClean="0"/>
              <a:t>)</a:t>
            </a:r>
            <a:endParaRPr lang="he-IL" dirty="0"/>
          </a:p>
        </p:txBody>
      </p:sp>
      <p:pic>
        <p:nvPicPr>
          <p:cNvPr id="13314" name="Picture 2" descr="http://www.aventis.edu.sg/images/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664" y="4572508"/>
            <a:ext cx="2987824" cy="22408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PACKING Technique – Light Compression</a:t>
            </a:r>
          </a:p>
          <a:p>
            <a:r>
              <a:rPr lang="en-US" sz="2800" dirty="0" smtClean="0"/>
              <a:t>SOP uses the original GZIP compressed form (as in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attempt)</a:t>
            </a:r>
          </a:p>
          <a:p>
            <a:r>
              <a:rPr lang="en-US" sz="2800" dirty="0" smtClean="0"/>
              <a:t>Swap invalid pointer with its referred literals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B0F0"/>
                </a:solidFill>
              </a:rPr>
              <a:t>SOP</a:t>
            </a:r>
            <a:r>
              <a:rPr lang="en-US" sz="2800" dirty="0" smtClean="0"/>
              <a:t> Compared to </a:t>
            </a:r>
            <a:r>
              <a:rPr lang="en-US" sz="2800" dirty="0" smtClean="0">
                <a:solidFill>
                  <a:srgbClr val="00B0F0"/>
                </a:solidFill>
              </a:rPr>
              <a:t>2</a:t>
            </a:r>
            <a:r>
              <a:rPr lang="en-US" sz="2800" baseline="30000" dirty="0" smtClean="0">
                <a:solidFill>
                  <a:srgbClr val="00B0F0"/>
                </a:solidFill>
              </a:rPr>
              <a:t>nd</a:t>
            </a:r>
            <a:r>
              <a:rPr lang="en-US" sz="2800" dirty="0" smtClean="0">
                <a:solidFill>
                  <a:srgbClr val="00B0F0"/>
                </a:solidFill>
              </a:rPr>
              <a:t> attempt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Space 	 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2.6% more memory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Time: 		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81.4%  faster</a:t>
            </a:r>
            <a:endParaRPr lang="en-US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56"/>
          <p:cNvSpPr>
            <a:spLocks noChangeArrowheads="1"/>
          </p:cNvSpPr>
          <p:nvPr/>
        </p:nvSpPr>
        <p:spPr bwMode="auto">
          <a:xfrm>
            <a:off x="2052141" y="3273251"/>
            <a:ext cx="6264275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 Box 57"/>
          <p:cNvSpPr txBox="1">
            <a:spLocks noChangeArrowheads="1"/>
          </p:cNvSpPr>
          <p:nvPr/>
        </p:nvSpPr>
        <p:spPr bwMode="auto">
          <a:xfrm>
            <a:off x="6444754" y="3417714"/>
            <a:ext cx="17272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ello …     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  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 Box 58"/>
          <p:cNvSpPr txBox="1">
            <a:spLocks noChangeArrowheads="1"/>
          </p:cNvSpPr>
          <p:nvPr/>
        </p:nvSpPr>
        <p:spPr bwMode="auto">
          <a:xfrm>
            <a:off x="4715966" y="3417714"/>
            <a:ext cx="1655763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…  abc   …</a:t>
            </a:r>
          </a:p>
        </p:txBody>
      </p:sp>
      <p:sp>
        <p:nvSpPr>
          <p:cNvPr id="2062" name="Text Box 59"/>
          <p:cNvSpPr txBox="1">
            <a:spLocks noChangeArrowheads="1"/>
          </p:cNvSpPr>
          <p:nvPr/>
        </p:nvSpPr>
        <p:spPr bwMode="auto">
          <a:xfrm>
            <a:off x="2412504" y="3417714"/>
            <a:ext cx="2232025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… hello  …abc…</a:t>
            </a:r>
          </a:p>
        </p:txBody>
      </p:sp>
      <p:sp>
        <p:nvSpPr>
          <p:cNvPr id="2063" name="Text Box 60"/>
          <p:cNvSpPr txBox="1">
            <a:spLocks noChangeArrowheads="1"/>
          </p:cNvSpPr>
          <p:nvPr/>
        </p:nvSpPr>
        <p:spPr bwMode="auto">
          <a:xfrm>
            <a:off x="972641" y="3417714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Text Box 61"/>
          <p:cNvSpPr txBox="1">
            <a:spLocks noChangeArrowheads="1"/>
          </p:cNvSpPr>
          <p:nvPr/>
        </p:nvSpPr>
        <p:spPr bwMode="auto">
          <a:xfrm>
            <a:off x="828179" y="3417714"/>
            <a:ext cx="15113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hello…  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65" name="Freeform 62"/>
          <p:cNvSpPr>
            <a:spLocks/>
          </p:cNvSpPr>
          <p:nvPr/>
        </p:nvSpPr>
        <p:spPr bwMode="auto">
          <a:xfrm>
            <a:off x="4141291" y="3920951"/>
            <a:ext cx="1366838" cy="504825"/>
          </a:xfrm>
          <a:custGeom>
            <a:avLst/>
            <a:gdLst>
              <a:gd name="T0" fmla="*/ 861 w 861"/>
              <a:gd name="T1" fmla="*/ 0 h 318"/>
              <a:gd name="T2" fmla="*/ 499 w 861"/>
              <a:gd name="T3" fmla="*/ 318 h 318"/>
              <a:gd name="T4" fmla="*/ 0 w 861"/>
              <a:gd name="T5" fmla="*/ 0 h 318"/>
              <a:gd name="T6" fmla="*/ 0 60000 65536"/>
              <a:gd name="T7" fmla="*/ 0 60000 65536"/>
              <a:gd name="T8" fmla="*/ 0 60000 65536"/>
              <a:gd name="T9" fmla="*/ 0 w 861"/>
              <a:gd name="T10" fmla="*/ 0 h 318"/>
              <a:gd name="T11" fmla="*/ 861 w 861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318">
                <a:moveTo>
                  <a:pt x="861" y="0"/>
                </a:moveTo>
                <a:cubicBezTo>
                  <a:pt x="751" y="159"/>
                  <a:pt x="642" y="318"/>
                  <a:pt x="499" y="318"/>
                </a:cubicBezTo>
                <a:cubicBezTo>
                  <a:pt x="356" y="318"/>
                  <a:pt x="83" y="5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Freeform 63"/>
          <p:cNvSpPr>
            <a:spLocks/>
          </p:cNvSpPr>
          <p:nvPr/>
        </p:nvSpPr>
        <p:spPr bwMode="auto">
          <a:xfrm>
            <a:off x="3276104" y="3849514"/>
            <a:ext cx="3960812" cy="803275"/>
          </a:xfrm>
          <a:custGeom>
            <a:avLst/>
            <a:gdLst>
              <a:gd name="T0" fmla="*/ 2495 w 2495"/>
              <a:gd name="T1" fmla="*/ 0 h 506"/>
              <a:gd name="T2" fmla="*/ 953 w 2495"/>
              <a:gd name="T3" fmla="*/ 499 h 506"/>
              <a:gd name="T4" fmla="*/ 0 w 2495"/>
              <a:gd name="T5" fmla="*/ 45 h 506"/>
              <a:gd name="T6" fmla="*/ 0 60000 65536"/>
              <a:gd name="T7" fmla="*/ 0 60000 65536"/>
              <a:gd name="T8" fmla="*/ 0 60000 65536"/>
              <a:gd name="T9" fmla="*/ 0 w 2495"/>
              <a:gd name="T10" fmla="*/ 0 h 506"/>
              <a:gd name="T11" fmla="*/ 2495 w 2495"/>
              <a:gd name="T12" fmla="*/ 506 h 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5" h="506">
                <a:moveTo>
                  <a:pt x="2495" y="0"/>
                </a:moveTo>
                <a:cubicBezTo>
                  <a:pt x="1932" y="246"/>
                  <a:pt x="1369" y="492"/>
                  <a:pt x="953" y="499"/>
                </a:cubicBezTo>
                <a:cubicBezTo>
                  <a:pt x="537" y="506"/>
                  <a:pt x="159" y="121"/>
                  <a:pt x="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Freeform 64"/>
          <p:cNvSpPr>
            <a:spLocks/>
          </p:cNvSpPr>
          <p:nvPr/>
        </p:nvSpPr>
        <p:spPr bwMode="auto">
          <a:xfrm>
            <a:off x="1691779" y="3920951"/>
            <a:ext cx="1512887" cy="649288"/>
          </a:xfrm>
          <a:custGeom>
            <a:avLst/>
            <a:gdLst>
              <a:gd name="T0" fmla="*/ 953 w 953"/>
              <a:gd name="T1" fmla="*/ 0 h 409"/>
              <a:gd name="T2" fmla="*/ 409 w 953"/>
              <a:gd name="T3" fmla="*/ 409 h 409"/>
              <a:gd name="T4" fmla="*/ 0 w 953"/>
              <a:gd name="T5" fmla="*/ 0 h 409"/>
              <a:gd name="T6" fmla="*/ 0 60000 65536"/>
              <a:gd name="T7" fmla="*/ 0 60000 65536"/>
              <a:gd name="T8" fmla="*/ 0 60000 65536"/>
              <a:gd name="T9" fmla="*/ 0 w 953"/>
              <a:gd name="T10" fmla="*/ 0 h 409"/>
              <a:gd name="T11" fmla="*/ 953 w 953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3" h="409">
                <a:moveTo>
                  <a:pt x="953" y="0"/>
                </a:moveTo>
                <a:cubicBezTo>
                  <a:pt x="760" y="204"/>
                  <a:pt x="568" y="409"/>
                  <a:pt x="409" y="409"/>
                </a:cubicBezTo>
                <a:cubicBezTo>
                  <a:pt x="250" y="409"/>
                  <a:pt x="68" y="6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66"/>
          <p:cNvSpPr>
            <a:spLocks noChangeArrowheads="1"/>
          </p:cNvSpPr>
          <p:nvPr/>
        </p:nvSpPr>
        <p:spPr bwMode="auto">
          <a:xfrm>
            <a:off x="1980704" y="5433839"/>
            <a:ext cx="6192837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 Box 68"/>
          <p:cNvSpPr txBox="1">
            <a:spLocks noChangeArrowheads="1"/>
          </p:cNvSpPr>
          <p:nvPr/>
        </p:nvSpPr>
        <p:spPr bwMode="auto">
          <a:xfrm>
            <a:off x="4609604" y="5578301"/>
            <a:ext cx="1655762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… (200,3)…</a:t>
            </a:r>
          </a:p>
        </p:txBody>
      </p:sp>
      <p:sp>
        <p:nvSpPr>
          <p:cNvPr id="2070" name="Text Box 69"/>
          <p:cNvSpPr txBox="1">
            <a:spLocks noChangeArrowheads="1"/>
          </p:cNvSpPr>
          <p:nvPr/>
        </p:nvSpPr>
        <p:spPr bwMode="auto">
          <a:xfrm>
            <a:off x="2377579" y="5578301"/>
            <a:ext cx="2160587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… hello  …abc…</a:t>
            </a:r>
          </a:p>
        </p:txBody>
      </p:sp>
      <p:sp>
        <p:nvSpPr>
          <p:cNvPr id="2071" name="Text Box 70"/>
          <p:cNvSpPr txBox="1">
            <a:spLocks noChangeArrowheads="1"/>
          </p:cNvSpPr>
          <p:nvPr/>
        </p:nvSpPr>
        <p:spPr bwMode="auto">
          <a:xfrm>
            <a:off x="937716" y="5578301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71"/>
          <p:cNvSpPr txBox="1">
            <a:spLocks noChangeArrowheads="1"/>
          </p:cNvSpPr>
          <p:nvPr/>
        </p:nvSpPr>
        <p:spPr bwMode="auto">
          <a:xfrm>
            <a:off x="793254" y="5578301"/>
            <a:ext cx="1512887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hello… 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73" name="Freeform 72"/>
          <p:cNvSpPr>
            <a:spLocks/>
          </p:cNvSpPr>
          <p:nvPr/>
        </p:nvSpPr>
        <p:spPr bwMode="auto">
          <a:xfrm>
            <a:off x="4106366" y="6081539"/>
            <a:ext cx="1366838" cy="504825"/>
          </a:xfrm>
          <a:custGeom>
            <a:avLst/>
            <a:gdLst>
              <a:gd name="T0" fmla="*/ 861 w 861"/>
              <a:gd name="T1" fmla="*/ 0 h 318"/>
              <a:gd name="T2" fmla="*/ 499 w 861"/>
              <a:gd name="T3" fmla="*/ 318 h 318"/>
              <a:gd name="T4" fmla="*/ 0 w 861"/>
              <a:gd name="T5" fmla="*/ 0 h 318"/>
              <a:gd name="T6" fmla="*/ 0 60000 65536"/>
              <a:gd name="T7" fmla="*/ 0 60000 65536"/>
              <a:gd name="T8" fmla="*/ 0 60000 65536"/>
              <a:gd name="T9" fmla="*/ 0 w 861"/>
              <a:gd name="T10" fmla="*/ 0 h 318"/>
              <a:gd name="T11" fmla="*/ 861 w 861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318">
                <a:moveTo>
                  <a:pt x="861" y="0"/>
                </a:moveTo>
                <a:cubicBezTo>
                  <a:pt x="751" y="159"/>
                  <a:pt x="642" y="318"/>
                  <a:pt x="499" y="318"/>
                </a:cubicBezTo>
                <a:cubicBezTo>
                  <a:pt x="356" y="318"/>
                  <a:pt x="83" y="5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Freeform 73"/>
          <p:cNvSpPr>
            <a:spLocks/>
          </p:cNvSpPr>
          <p:nvPr/>
        </p:nvSpPr>
        <p:spPr bwMode="auto">
          <a:xfrm>
            <a:off x="3241179" y="6010101"/>
            <a:ext cx="3960812" cy="803275"/>
          </a:xfrm>
          <a:custGeom>
            <a:avLst/>
            <a:gdLst>
              <a:gd name="T0" fmla="*/ 2495 w 2495"/>
              <a:gd name="T1" fmla="*/ 0 h 506"/>
              <a:gd name="T2" fmla="*/ 953 w 2495"/>
              <a:gd name="T3" fmla="*/ 499 h 506"/>
              <a:gd name="T4" fmla="*/ 0 w 2495"/>
              <a:gd name="T5" fmla="*/ 45 h 506"/>
              <a:gd name="T6" fmla="*/ 0 60000 65536"/>
              <a:gd name="T7" fmla="*/ 0 60000 65536"/>
              <a:gd name="T8" fmla="*/ 0 60000 65536"/>
              <a:gd name="T9" fmla="*/ 0 w 2495"/>
              <a:gd name="T10" fmla="*/ 0 h 506"/>
              <a:gd name="T11" fmla="*/ 2495 w 2495"/>
              <a:gd name="T12" fmla="*/ 506 h 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5" h="506">
                <a:moveTo>
                  <a:pt x="2495" y="0"/>
                </a:moveTo>
                <a:cubicBezTo>
                  <a:pt x="1932" y="246"/>
                  <a:pt x="1369" y="492"/>
                  <a:pt x="953" y="499"/>
                </a:cubicBezTo>
                <a:cubicBezTo>
                  <a:pt x="537" y="506"/>
                  <a:pt x="159" y="121"/>
                  <a:pt x="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28179" y="1401589"/>
            <a:ext cx="7416800" cy="1379537"/>
            <a:chOff x="179388" y="620713"/>
            <a:chExt cx="7416800" cy="1379537"/>
          </a:xfrm>
        </p:grpSpPr>
        <p:sp>
          <p:nvSpPr>
            <p:cNvPr id="2050" name="Rectangle 46"/>
            <p:cNvSpPr>
              <a:spLocks noChangeArrowheads="1"/>
            </p:cNvSpPr>
            <p:nvPr/>
          </p:nvSpPr>
          <p:spPr bwMode="auto">
            <a:xfrm>
              <a:off x="1403350" y="620713"/>
              <a:ext cx="6192838" cy="6477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" name="Text Box 47"/>
            <p:cNvSpPr txBox="1">
              <a:spLocks noChangeArrowheads="1"/>
            </p:cNvSpPr>
            <p:nvPr/>
          </p:nvSpPr>
          <p:spPr bwMode="auto">
            <a:xfrm>
              <a:off x="5795963" y="765175"/>
              <a:ext cx="1655762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052" name="Text Box 48"/>
            <p:cNvSpPr txBox="1">
              <a:spLocks noChangeArrowheads="1"/>
            </p:cNvSpPr>
            <p:nvPr/>
          </p:nvSpPr>
          <p:spPr bwMode="auto">
            <a:xfrm>
              <a:off x="4067175" y="765175"/>
              <a:ext cx="1655763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… (200,3)…</a:t>
              </a:r>
            </a:p>
          </p:txBody>
        </p:sp>
        <p:sp>
          <p:nvSpPr>
            <p:cNvPr id="2053" name="Text Box 49"/>
            <p:cNvSpPr txBox="1">
              <a:spLocks noChangeArrowheads="1"/>
            </p:cNvSpPr>
            <p:nvPr/>
          </p:nvSpPr>
          <p:spPr bwMode="auto">
            <a:xfrm>
              <a:off x="1763713" y="765175"/>
              <a:ext cx="2232025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…(300,5) …abc…</a:t>
              </a:r>
            </a:p>
          </p:txBody>
        </p:sp>
        <p:sp>
          <p:nvSpPr>
            <p:cNvPr id="2054" name="Text Box 50"/>
            <p:cNvSpPr txBox="1">
              <a:spLocks noChangeArrowheads="1"/>
            </p:cNvSpPr>
            <p:nvPr/>
          </p:nvSpPr>
          <p:spPr bwMode="auto">
            <a:xfrm>
              <a:off x="323850" y="765175"/>
              <a:ext cx="13684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Text Box 51"/>
            <p:cNvSpPr txBox="1">
              <a:spLocks noChangeArrowheads="1"/>
            </p:cNvSpPr>
            <p:nvPr/>
          </p:nvSpPr>
          <p:spPr bwMode="auto">
            <a:xfrm>
              <a:off x="179388" y="765175"/>
              <a:ext cx="1439862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hello…  </a:t>
              </a:r>
              <a:r>
                <a:rPr lang="he-IL" sz="2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2056" name="Freeform 52"/>
            <p:cNvSpPr>
              <a:spLocks/>
            </p:cNvSpPr>
            <p:nvPr/>
          </p:nvSpPr>
          <p:spPr bwMode="auto">
            <a:xfrm>
              <a:off x="3492500" y="1268413"/>
              <a:ext cx="1366838" cy="504825"/>
            </a:xfrm>
            <a:custGeom>
              <a:avLst/>
              <a:gdLst>
                <a:gd name="T0" fmla="*/ 861 w 861"/>
                <a:gd name="T1" fmla="*/ 0 h 318"/>
                <a:gd name="T2" fmla="*/ 499 w 861"/>
                <a:gd name="T3" fmla="*/ 318 h 318"/>
                <a:gd name="T4" fmla="*/ 0 w 861"/>
                <a:gd name="T5" fmla="*/ 0 h 318"/>
                <a:gd name="T6" fmla="*/ 0 60000 65536"/>
                <a:gd name="T7" fmla="*/ 0 60000 65536"/>
                <a:gd name="T8" fmla="*/ 0 60000 65536"/>
                <a:gd name="T9" fmla="*/ 0 w 861"/>
                <a:gd name="T10" fmla="*/ 0 h 318"/>
                <a:gd name="T11" fmla="*/ 861 w 861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8">
                  <a:moveTo>
                    <a:pt x="861" y="0"/>
                  </a:moveTo>
                  <a:cubicBezTo>
                    <a:pt x="751" y="159"/>
                    <a:pt x="642" y="318"/>
                    <a:pt x="499" y="318"/>
                  </a:cubicBezTo>
                  <a:cubicBezTo>
                    <a:pt x="356" y="318"/>
                    <a:pt x="83" y="5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7" name="Freeform 53"/>
            <p:cNvSpPr>
              <a:spLocks/>
            </p:cNvSpPr>
            <p:nvPr/>
          </p:nvSpPr>
          <p:spPr bwMode="auto">
            <a:xfrm>
              <a:off x="2627313" y="1196975"/>
              <a:ext cx="3960812" cy="803275"/>
            </a:xfrm>
            <a:custGeom>
              <a:avLst/>
              <a:gdLst>
                <a:gd name="T0" fmla="*/ 2495 w 2495"/>
                <a:gd name="T1" fmla="*/ 0 h 506"/>
                <a:gd name="T2" fmla="*/ 953 w 2495"/>
                <a:gd name="T3" fmla="*/ 499 h 506"/>
                <a:gd name="T4" fmla="*/ 0 w 2495"/>
                <a:gd name="T5" fmla="*/ 45 h 506"/>
                <a:gd name="T6" fmla="*/ 0 60000 65536"/>
                <a:gd name="T7" fmla="*/ 0 60000 65536"/>
                <a:gd name="T8" fmla="*/ 0 60000 65536"/>
                <a:gd name="T9" fmla="*/ 0 w 2495"/>
                <a:gd name="T10" fmla="*/ 0 h 506"/>
                <a:gd name="T11" fmla="*/ 2495 w 2495"/>
                <a:gd name="T12" fmla="*/ 506 h 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5" h="506">
                  <a:moveTo>
                    <a:pt x="2495" y="0"/>
                  </a:moveTo>
                  <a:cubicBezTo>
                    <a:pt x="1932" y="246"/>
                    <a:pt x="1369" y="492"/>
                    <a:pt x="953" y="499"/>
                  </a:cubicBezTo>
                  <a:cubicBezTo>
                    <a:pt x="537" y="506"/>
                    <a:pt x="159" y="121"/>
                    <a:pt x="0" y="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8" name="Freeform 54"/>
            <p:cNvSpPr>
              <a:spLocks/>
            </p:cNvSpPr>
            <p:nvPr/>
          </p:nvSpPr>
          <p:spPr bwMode="auto">
            <a:xfrm>
              <a:off x="1042988" y="1268413"/>
              <a:ext cx="1512887" cy="649287"/>
            </a:xfrm>
            <a:custGeom>
              <a:avLst/>
              <a:gdLst>
                <a:gd name="T0" fmla="*/ 953 w 953"/>
                <a:gd name="T1" fmla="*/ 0 h 409"/>
                <a:gd name="T2" fmla="*/ 409 w 953"/>
                <a:gd name="T3" fmla="*/ 409 h 409"/>
                <a:gd name="T4" fmla="*/ 0 w 953"/>
                <a:gd name="T5" fmla="*/ 0 h 409"/>
                <a:gd name="T6" fmla="*/ 0 60000 65536"/>
                <a:gd name="T7" fmla="*/ 0 60000 65536"/>
                <a:gd name="T8" fmla="*/ 0 60000 65536"/>
                <a:gd name="T9" fmla="*/ 0 w 953"/>
                <a:gd name="T10" fmla="*/ 0 h 409"/>
                <a:gd name="T11" fmla="*/ 953 w 953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409">
                  <a:moveTo>
                    <a:pt x="953" y="0"/>
                  </a:moveTo>
                  <a:cubicBezTo>
                    <a:pt x="760" y="204"/>
                    <a:pt x="568" y="409"/>
                    <a:pt x="409" y="409"/>
                  </a:cubicBezTo>
                  <a:cubicBezTo>
                    <a:pt x="250" y="409"/>
                    <a:pt x="68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Rectangle 75"/>
            <p:cNvSpPr>
              <a:spLocks noChangeArrowheads="1"/>
            </p:cNvSpPr>
            <p:nvPr/>
          </p:nvSpPr>
          <p:spPr bwMode="auto">
            <a:xfrm>
              <a:off x="5795963" y="765175"/>
              <a:ext cx="16557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(30,000,4)...</a:t>
              </a:r>
              <a:r>
                <a:rPr lang="he-IL" sz="200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he-IL" sz="20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76" name="Text Box 76"/>
          <p:cNvSpPr txBox="1">
            <a:spLocks noChangeArrowheads="1"/>
          </p:cNvSpPr>
          <p:nvPr/>
        </p:nvSpPr>
        <p:spPr bwMode="auto">
          <a:xfrm>
            <a:off x="6338391" y="5578301"/>
            <a:ext cx="17272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77" name="Rectangle 77"/>
          <p:cNvSpPr>
            <a:spLocks noChangeArrowheads="1"/>
          </p:cNvSpPr>
          <p:nvPr/>
        </p:nvSpPr>
        <p:spPr bwMode="auto">
          <a:xfrm>
            <a:off x="6338391" y="5578301"/>
            <a:ext cx="172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(30,000,4)…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0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" name="Text Box 80"/>
          <p:cNvSpPr txBox="1">
            <a:spLocks noChangeArrowheads="1"/>
          </p:cNvSpPr>
          <p:nvPr/>
        </p:nvSpPr>
        <p:spPr bwMode="auto">
          <a:xfrm>
            <a:off x="3275856" y="969541"/>
            <a:ext cx="295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(a) Compressed Buffer</a:t>
            </a:r>
          </a:p>
        </p:txBody>
      </p:sp>
      <p:sp>
        <p:nvSpPr>
          <p:cNvPr id="2079" name="Text Box 81"/>
          <p:cNvSpPr txBox="1">
            <a:spLocks noChangeArrowheads="1"/>
          </p:cNvSpPr>
          <p:nvPr/>
        </p:nvSpPr>
        <p:spPr bwMode="auto">
          <a:xfrm>
            <a:off x="3491880" y="2841749"/>
            <a:ext cx="295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(b) Uncompressed Buffer</a:t>
            </a:r>
          </a:p>
        </p:txBody>
      </p:sp>
      <p:sp>
        <p:nvSpPr>
          <p:cNvPr id="2080" name="Rectangle 82"/>
          <p:cNvSpPr>
            <a:spLocks noChangeArrowheads="1"/>
          </p:cNvSpPr>
          <p:nvPr/>
        </p:nvSpPr>
        <p:spPr bwMode="auto">
          <a:xfrm>
            <a:off x="3923928" y="5001989"/>
            <a:ext cx="1949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Buffer</a:t>
            </a:r>
          </a:p>
        </p:txBody>
      </p:sp>
      <p:pic>
        <p:nvPicPr>
          <p:cNvPr id="111618" name="Picture 2" descr="http://upload.wikimedia.org/wikipedia/commons/thumb/a/a2/X_mark.svg/525px-X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09701"/>
            <a:ext cx="441049" cy="504056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 bwMode="auto">
          <a:xfrm>
            <a:off x="2771800" y="1545605"/>
            <a:ext cx="108012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699792" y="5578053"/>
            <a:ext cx="108012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he-IL" dirty="0"/>
          </a:p>
        </p:txBody>
      </p:sp>
      <p:sp>
        <p:nvSpPr>
          <p:cNvPr id="39" name="Left Brace 38"/>
          <p:cNvSpPr/>
          <p:nvPr/>
        </p:nvSpPr>
        <p:spPr bwMode="auto">
          <a:xfrm>
            <a:off x="539552" y="1268760"/>
            <a:ext cx="216024" cy="338437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Curved Connector 40"/>
          <p:cNvCxnSpPr>
            <a:stCxn id="39" idx="1"/>
            <a:endCxn id="2072" idx="1"/>
          </p:cNvCxnSpPr>
          <p:nvPr/>
        </p:nvCxnSpPr>
        <p:spPr bwMode="auto">
          <a:xfrm rot="10800000" flipH="1" flipV="1">
            <a:off x="539552" y="2960948"/>
            <a:ext cx="253702" cy="2817408"/>
          </a:xfrm>
          <a:prstGeom prst="curvedConnector3">
            <a:avLst>
              <a:gd name="adj1" fmla="val -90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– Packing  Algorithm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Upon new packet arrival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Unzip old buffer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Unzip packet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Process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Calculate new buffer boundary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Swap out-of boundary pointers with literals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592" y="5445224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899592" y="6043066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680" y="551723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0" name="Cloud Callout 29"/>
          <p:cNvSpPr/>
          <p:nvPr/>
        </p:nvSpPr>
        <p:spPr bwMode="auto">
          <a:xfrm>
            <a:off x="6876256" y="4509120"/>
            <a:ext cx="1224136" cy="648072"/>
          </a:xfrm>
          <a:prstGeom prst="cloudCallout">
            <a:avLst>
              <a:gd name="adj1" fmla="val -123292"/>
              <a:gd name="adj2" fmla="val 11236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bg1">
                <a:lumMod val="8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6864" y="4539600"/>
            <a:ext cx="21957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Comic Sans MS" pitchFamily="66" charset="0"/>
              </a:rPr>
              <a:t>New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Packet</a:t>
            </a:r>
            <a:endParaRPr lang="he-IL" sz="1600" dirty="0">
              <a:latin typeface="Comic Sans MS" pitchFamily="66" charset="0"/>
            </a:endParaRPr>
          </a:p>
        </p:txBody>
      </p:sp>
      <p:cxnSp>
        <p:nvCxnSpPr>
          <p:cNvPr id="37" name="Curved Connector 36"/>
          <p:cNvCxnSpPr>
            <a:stCxn id="21" idx="1"/>
            <a:endCxn id="23" idx="1"/>
          </p:cNvCxnSpPr>
          <p:nvPr/>
        </p:nvCxnSpPr>
        <p:spPr bwMode="auto">
          <a:xfrm rot="10800000" flipV="1">
            <a:off x="899592" y="5504755"/>
            <a:ext cx="1588" cy="59943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5724344" y="6043066"/>
            <a:ext cx="11160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cxnSp>
        <p:nvCxnSpPr>
          <p:cNvPr id="39" name="Curved Connector 38"/>
          <p:cNvCxnSpPr>
            <a:stCxn id="25" idx="1"/>
            <a:endCxn id="38" idx="1"/>
          </p:cNvCxnSpPr>
          <p:nvPr/>
        </p:nvCxnSpPr>
        <p:spPr bwMode="auto">
          <a:xfrm rot="10800000" flipV="1">
            <a:off x="5724344" y="5576763"/>
            <a:ext cx="5336" cy="527422"/>
          </a:xfrm>
          <a:prstGeom prst="curvedConnector3">
            <a:avLst>
              <a:gd name="adj1" fmla="val 43841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197692" y="5589240"/>
            <a:ext cx="1128835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1.unzip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2228" y="5589240"/>
            <a:ext cx="1128835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2.unzip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20416" y="6475114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cxnSp>
        <p:nvCxnSpPr>
          <p:cNvPr id="47" name="Straight Connector 46"/>
          <p:cNvCxnSpPr>
            <a:stCxn id="45" idx="3"/>
          </p:cNvCxnSpPr>
          <p:nvPr/>
        </p:nvCxnSpPr>
        <p:spPr bwMode="auto">
          <a:xfrm flipV="1">
            <a:off x="6516216" y="6165305"/>
            <a:ext cx="329560" cy="370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5" idx="1"/>
          </p:cNvCxnSpPr>
          <p:nvPr/>
        </p:nvCxnSpPr>
        <p:spPr bwMode="auto">
          <a:xfrm rot="10800000">
            <a:off x="1619672" y="6165307"/>
            <a:ext cx="400744" cy="370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1835696" y="5157192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2483768" y="515719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1565916" y="515719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5" name="Shape 64"/>
          <p:cNvCxnSpPr>
            <a:stCxn id="70" idx="0"/>
            <a:endCxn id="63" idx="0"/>
          </p:cNvCxnSpPr>
          <p:nvPr/>
        </p:nvCxnSpPr>
        <p:spPr bwMode="auto">
          <a:xfrm rot="16200000" flipH="1" flipV="1">
            <a:off x="1831243" y="5014243"/>
            <a:ext cx="3622" cy="282276"/>
          </a:xfrm>
          <a:prstGeom prst="curvedConnector3">
            <a:avLst>
              <a:gd name="adj1" fmla="val -63114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1938192" y="5153570"/>
            <a:ext cx="720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67935" y="4653136"/>
            <a:ext cx="2428870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5.Swap pointer with </a:t>
            </a:r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literals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24992" y="6165304"/>
            <a:ext cx="2323072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4.New boundary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4" name="Picture 2" descr="http://upload.wikimedia.org/wikipedia/commons/thumb/a/a2/X_mark.svg/525px-X_ma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000" y="5109568"/>
            <a:ext cx="189021" cy="216024"/>
          </a:xfrm>
          <a:prstGeom prst="rect">
            <a:avLst/>
          </a:prstGeom>
          <a:noFill/>
        </p:spPr>
      </p:pic>
      <p:pic>
        <p:nvPicPr>
          <p:cNvPr id="47106" name="Picture 2" descr="http://t0.gstatic.com/images?q=tbn:ANd9GcTv2eBvrJKQmTKu7NqtYLDo3B-sa4l8adOVGi8AS9gUpG_0LJ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00808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43" grpId="0"/>
      <p:bldP spid="44" grpId="0"/>
      <p:bldP spid="45" grpId="0" animBg="1"/>
      <p:bldP spid="57" grpId="0" animBg="1"/>
      <p:bldP spid="58" grpId="0" animBg="1"/>
      <p:bldP spid="63" grpId="0" animBg="1"/>
      <p:bldP spid="63" grpId="1" animBg="1"/>
      <p:bldP spid="70" grpId="0" animBg="1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en-US" dirty="0" smtClean="0"/>
              <a:t>SOP – Time Considerations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omic Sans MS"/>
              </a:rPr>
              <a:t>Each </a:t>
            </a:r>
            <a:r>
              <a:rPr lang="en-US" sz="2400" u="sng" dirty="0" smtClean="0">
                <a:latin typeface="Comic Sans MS"/>
              </a:rPr>
              <a:t>packet</a:t>
            </a:r>
            <a:r>
              <a:rPr lang="en-US" sz="2400" dirty="0" smtClean="0">
                <a:latin typeface="Comic Sans MS"/>
              </a:rPr>
              <a:t> is decompressed several times</a:t>
            </a:r>
          </a:p>
          <a:p>
            <a:pPr lvl="1"/>
            <a:r>
              <a:rPr lang="en-US" sz="2000" dirty="0" smtClean="0">
                <a:latin typeface="Comic Sans MS"/>
              </a:rPr>
              <a:t>Uncompressed size ~ </a:t>
            </a:r>
            <a:r>
              <a:rPr lang="en-US" sz="1800" dirty="0" smtClean="0">
                <a:latin typeface="Comic Sans MS"/>
              </a:rPr>
              <a:t>4.6KB (</a:t>
            </a:r>
            <a:r>
              <a:rPr lang="en-US" sz="1800" dirty="0" smtClean="0">
                <a:latin typeface="Comic Sans MS"/>
                <a:sym typeface="Wingdings" pitchFamily="2" charset="2"/>
              </a:rPr>
              <a:t> 32/4.6=</a:t>
            </a:r>
            <a:r>
              <a:rPr lang="en-US" sz="1800" b="1" u="sng" dirty="0" smtClean="0">
                <a:latin typeface="Comic Sans MS"/>
                <a:sym typeface="Wingdings" pitchFamily="2" charset="2"/>
              </a:rPr>
              <a:t>6.9</a:t>
            </a:r>
            <a:r>
              <a:rPr lang="en-US" sz="1800" dirty="0" smtClean="0">
                <a:latin typeface="Comic Sans MS"/>
                <a:sym typeface="Wingdings" pitchFamily="2" charset="2"/>
              </a:rPr>
              <a:t>)</a:t>
            </a:r>
            <a:endParaRPr lang="en-US" sz="2000" dirty="0" smtClean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Decompression is cheap! (still…)</a:t>
            </a:r>
          </a:p>
          <a:p>
            <a:endParaRPr lang="en-US" sz="2800" dirty="0" smtClean="0">
              <a:latin typeface="Comic Sans MS"/>
            </a:endParaRPr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-2458645" y="3158872"/>
            <a:ext cx="6192837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1"/>
          <p:cNvSpPr txBox="1">
            <a:spLocks noChangeArrowheads="1"/>
          </p:cNvSpPr>
          <p:nvPr/>
        </p:nvSpPr>
        <p:spPr bwMode="auto">
          <a:xfrm>
            <a:off x="1316400" y="330288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2510056" y="3302888"/>
            <a:ext cx="11144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1316400" y="423879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2510056" y="4238798"/>
            <a:ext cx="11144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3718952" y="423314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6"/>
          <p:cNvSpPr>
            <a:spLocks noChangeArrowheads="1"/>
          </p:cNvSpPr>
          <p:nvPr/>
        </p:nvSpPr>
        <p:spPr bwMode="auto">
          <a:xfrm>
            <a:off x="-1275888" y="4089132"/>
            <a:ext cx="6192837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1"/>
          <p:cNvSpPr txBox="1">
            <a:spLocks noChangeArrowheads="1"/>
          </p:cNvSpPr>
          <p:nvPr/>
        </p:nvSpPr>
        <p:spPr bwMode="auto">
          <a:xfrm>
            <a:off x="1316400" y="514422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2510056" y="5144228"/>
            <a:ext cx="11144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71"/>
          <p:cNvSpPr txBox="1">
            <a:spLocks noChangeArrowheads="1"/>
          </p:cNvSpPr>
          <p:nvPr/>
        </p:nvSpPr>
        <p:spPr bwMode="auto">
          <a:xfrm>
            <a:off x="3718952" y="514422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4912608" y="514422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-32320" y="5019392"/>
            <a:ext cx="6192837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1316400" y="605347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510056" y="6053478"/>
            <a:ext cx="11144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3719294" y="605347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4928190" y="605347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6121846" y="605347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66"/>
          <p:cNvSpPr>
            <a:spLocks noChangeArrowheads="1"/>
          </p:cNvSpPr>
          <p:nvPr/>
        </p:nvSpPr>
        <p:spPr bwMode="auto">
          <a:xfrm>
            <a:off x="971601" y="5949652"/>
            <a:ext cx="6408712" cy="6477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4208" y="3501008"/>
            <a:ext cx="208823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Gzip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Decompression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8" name="Straight Arrow Connector 47"/>
          <p:cNvCxnSpPr>
            <a:stCxn id="23" idx="3"/>
            <a:endCxn id="46" idx="1"/>
          </p:cNvCxnSpPr>
          <p:nvPr/>
        </p:nvCxnSpPr>
        <p:spPr bwMode="auto">
          <a:xfrm>
            <a:off x="3624506" y="3502943"/>
            <a:ext cx="2819702" cy="321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5" idx="3"/>
            <a:endCxn id="46" idx="1"/>
          </p:cNvCxnSpPr>
          <p:nvPr/>
        </p:nvCxnSpPr>
        <p:spPr bwMode="auto">
          <a:xfrm flipV="1">
            <a:off x="3624506" y="3824174"/>
            <a:ext cx="2819702" cy="614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3"/>
            <a:endCxn id="46" idx="1"/>
          </p:cNvCxnSpPr>
          <p:nvPr/>
        </p:nvCxnSpPr>
        <p:spPr bwMode="auto">
          <a:xfrm flipV="1">
            <a:off x="3624506" y="3824174"/>
            <a:ext cx="2819702" cy="15201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29" idx="3"/>
            <a:endCxn id="46" idx="1"/>
          </p:cNvCxnSpPr>
          <p:nvPr/>
        </p:nvCxnSpPr>
        <p:spPr bwMode="auto">
          <a:xfrm flipV="1">
            <a:off x="3624506" y="3824174"/>
            <a:ext cx="2819702" cy="2429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2016732" y="4473116"/>
            <a:ext cx="4536504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 rot="5400000">
            <a:off x="-111238" y="6123234"/>
            <a:ext cx="1043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</a:rPr>
              <a:t>time</a:t>
            </a:r>
            <a:endParaRPr lang="he-IL" dirty="0">
              <a:latin typeface="Comic Sans MS" pitchFamily="66" charset="0"/>
            </a:endParaRPr>
          </a:p>
        </p:txBody>
      </p:sp>
      <p:sp>
        <p:nvSpPr>
          <p:cNvPr id="64" name="Text Box 71"/>
          <p:cNvSpPr txBox="1">
            <a:spLocks noChangeArrowheads="1"/>
          </p:cNvSpPr>
          <p:nvPr/>
        </p:nvSpPr>
        <p:spPr bwMode="auto">
          <a:xfrm>
            <a:off x="145182" y="330875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145182" y="423879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71"/>
          <p:cNvSpPr txBox="1">
            <a:spLocks noChangeArrowheads="1"/>
          </p:cNvSpPr>
          <p:nvPr/>
        </p:nvSpPr>
        <p:spPr bwMode="auto">
          <a:xfrm>
            <a:off x="146856" y="5144228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145182" y="6052476"/>
            <a:ext cx="111445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SOP-Indexed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</a:rPr>
              <a:t>Keep indices to chunks within buffer</a:t>
            </a:r>
          </a:p>
          <a:p>
            <a:r>
              <a:rPr lang="en-US" dirty="0" smtClean="0">
                <a:latin typeface="Comic Sans MS"/>
              </a:rPr>
              <a:t>Decompress only required chunks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SOP-Indexed</a:t>
            </a:r>
            <a:r>
              <a:rPr lang="en-US" sz="2800" dirty="0" smtClean="0"/>
              <a:t> as compared </a:t>
            </a:r>
            <a:r>
              <a:rPr lang="en-US" sz="2800" dirty="0" smtClean="0">
                <a:solidFill>
                  <a:srgbClr val="00B0F0"/>
                </a:solidFill>
              </a:rPr>
              <a:t>SOP</a:t>
            </a:r>
          </a:p>
          <a:p>
            <a:pPr lvl="1"/>
            <a:r>
              <a:rPr lang="en-US" sz="2400" dirty="0" smtClean="0"/>
              <a:t>Space loss: 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5.8%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Time gained: 	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10.3%</a:t>
            </a:r>
            <a:endParaRPr lang="en-US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5445224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99592" y="6043066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9680" y="551723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" name="Cloud Callout 13"/>
          <p:cNvSpPr/>
          <p:nvPr/>
        </p:nvSpPr>
        <p:spPr bwMode="auto">
          <a:xfrm>
            <a:off x="6876256" y="4509120"/>
            <a:ext cx="1224136" cy="648072"/>
          </a:xfrm>
          <a:prstGeom prst="cloudCallout">
            <a:avLst>
              <a:gd name="adj1" fmla="val -123292"/>
              <a:gd name="adj2" fmla="val 11236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bg1">
                <a:lumMod val="8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6864" y="4539600"/>
            <a:ext cx="21957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Comic Sans MS" pitchFamily="66" charset="0"/>
              </a:rPr>
              <a:t>New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Packet</a:t>
            </a:r>
            <a:endParaRPr lang="he-IL" sz="1600" dirty="0">
              <a:latin typeface="Comic Sans MS" pitchFamily="66" charset="0"/>
            </a:endParaRPr>
          </a:p>
        </p:txBody>
      </p:sp>
      <p:cxnSp>
        <p:nvCxnSpPr>
          <p:cNvPr id="16" name="Curved Connector 15"/>
          <p:cNvCxnSpPr>
            <a:stCxn id="11" idx="1"/>
            <a:endCxn id="12" idx="1"/>
          </p:cNvCxnSpPr>
          <p:nvPr/>
        </p:nvCxnSpPr>
        <p:spPr bwMode="auto">
          <a:xfrm rot="10800000" flipV="1">
            <a:off x="899592" y="5504755"/>
            <a:ext cx="1588" cy="59943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724344" y="6043066"/>
            <a:ext cx="11160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cxnSp>
        <p:nvCxnSpPr>
          <p:cNvPr id="18" name="Curved Connector 17"/>
          <p:cNvCxnSpPr>
            <a:stCxn id="13" idx="1"/>
            <a:endCxn id="17" idx="1"/>
          </p:cNvCxnSpPr>
          <p:nvPr/>
        </p:nvCxnSpPr>
        <p:spPr bwMode="auto">
          <a:xfrm rot="10800000" flipV="1">
            <a:off x="5724344" y="5576763"/>
            <a:ext cx="5336" cy="527422"/>
          </a:xfrm>
          <a:prstGeom prst="curvedConnector3">
            <a:avLst>
              <a:gd name="adj1" fmla="val 43841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4823" y="5589240"/>
            <a:ext cx="2664512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1.Unzip </a:t>
            </a:r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req. chunks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52685" y="5589240"/>
            <a:ext cx="1067921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2.unzip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76000" y="6046176"/>
            <a:ext cx="144000" cy="122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2384" y="6043066"/>
            <a:ext cx="4119600" cy="125348"/>
            <a:chOff x="1172384" y="6043066"/>
            <a:chExt cx="4119600" cy="125348"/>
          </a:xfrm>
        </p:grpSpPr>
        <p:sp>
          <p:nvSpPr>
            <p:cNvPr id="32" name="Rectangle 31"/>
            <p:cNvSpPr/>
            <p:nvPr/>
          </p:nvSpPr>
          <p:spPr>
            <a:xfrm>
              <a:off x="1172384" y="6045036"/>
              <a:ext cx="288000" cy="122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52744" y="6043066"/>
              <a:ext cx="288000" cy="122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1752" y="6046176"/>
              <a:ext cx="1080000" cy="122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5856" y="6046176"/>
              <a:ext cx="756000" cy="122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27984" y="6046176"/>
              <a:ext cx="864000" cy="122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66FF33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802155" y="5445224"/>
            <a:ext cx="144000" cy="119062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2" name="Cloud Callout 41"/>
          <p:cNvSpPr/>
          <p:nvPr/>
        </p:nvSpPr>
        <p:spPr bwMode="auto">
          <a:xfrm>
            <a:off x="2987824" y="4581128"/>
            <a:ext cx="1224136" cy="648072"/>
          </a:xfrm>
          <a:prstGeom prst="cloudCallout">
            <a:avLst>
              <a:gd name="adj1" fmla="val -132007"/>
              <a:gd name="adj2" fmla="val 8884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bg1">
                <a:lumMod val="8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5776" y="4653136"/>
            <a:ext cx="21957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Comic Sans MS" pitchFamily="66" charset="0"/>
              </a:rPr>
              <a:t>Chunk</a:t>
            </a:r>
          </a:p>
          <a:p>
            <a:pPr algn="ctr" rtl="0"/>
            <a:r>
              <a:rPr lang="en-US" sz="1600" dirty="0" smtClean="0">
                <a:latin typeface="Comic Sans MS" pitchFamily="66" charset="0"/>
              </a:rPr>
              <a:t>Indices</a:t>
            </a:r>
            <a:endParaRPr lang="he-IL" sz="1600" dirty="0">
              <a:latin typeface="Comic Sans MS" pitchFamily="66" charset="0"/>
            </a:endParaRPr>
          </a:p>
        </p:txBody>
      </p:sp>
      <p:pic>
        <p:nvPicPr>
          <p:cNvPr id="49154" name="Picture 2" descr="http://t1.gstatic.com/images?q=tbn:ANd9GcRNu_jUWskF2h51dCwU7hDAd0F9ZAZhVyxqA23Ykm7x08vhIbaS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14682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/>
      <p:bldP spid="20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 of Compressed Traffic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ACCH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ho-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dirty="0" smtClean="0"/>
              <a:t>orasick based algorithm for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dirty="0" smtClean="0"/>
              <a:t>ompressed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800" dirty="0" smtClean="0"/>
              <a:t>TTP	</a:t>
            </a:r>
            <a:r>
              <a:rPr lang="en-US" sz="1800" dirty="0" smtClean="0">
                <a:solidFill>
                  <a:srgbClr val="C00000"/>
                </a:solidFill>
              </a:rPr>
              <a:t>(INFOCOM 2009)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/>
              <a:t>General Idea</a:t>
            </a:r>
            <a:r>
              <a:rPr lang="en-US" sz="2800" dirty="0" smtClean="0"/>
              <a:t>: skip scanning repeated-strings</a:t>
            </a:r>
          </a:p>
          <a:p>
            <a:r>
              <a:rPr lang="en-US" sz="2800" dirty="0" smtClean="0"/>
              <a:t>Memory Req.: </a:t>
            </a:r>
            <a:r>
              <a:rPr lang="en-US" sz="2800" b="1" dirty="0" smtClean="0">
                <a:solidFill>
                  <a:srgbClr val="FF0000"/>
                </a:solidFill>
              </a:rPr>
              <a:t>2-bit status vector </a:t>
            </a:r>
            <a:r>
              <a:rPr lang="en-US" sz="2800" dirty="0" smtClean="0"/>
              <a:t>per byte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259632" y="4725144"/>
            <a:ext cx="3816424" cy="3384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59632" y="5547429"/>
            <a:ext cx="4896544" cy="504056"/>
            <a:chOff x="1259632" y="5517232"/>
            <a:chExt cx="4896544" cy="504056"/>
          </a:xfrm>
        </p:grpSpPr>
        <p:sp>
          <p:nvSpPr>
            <p:cNvPr id="5" name="Rectangle 4"/>
            <p:cNvSpPr/>
            <p:nvPr/>
          </p:nvSpPr>
          <p:spPr bwMode="auto">
            <a:xfrm>
              <a:off x="1259632" y="5517232"/>
              <a:ext cx="4896544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mtClean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>
              <a:off x="107961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115162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122362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129563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136764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143965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51166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58366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65567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172768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179969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187170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194370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201571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208772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215973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223174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230374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37575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244776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251977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9178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66378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273579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280780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87981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295182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02382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09583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16784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323985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331186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338386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345587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352788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9989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367190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74390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81591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88792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395993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403194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410394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417595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424796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431997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439198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446398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453599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5400000">
              <a:off x="460800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468001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475202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482402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489603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496804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504005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511206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518406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525607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32808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540009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547210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554410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5616116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5688124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5760132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5832140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5904148" y="5769260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1259632" y="5085184"/>
            <a:ext cx="3816424" cy="390237"/>
            <a:chOff x="1259632" y="5445224"/>
            <a:chExt cx="3816424" cy="390237"/>
          </a:xfrm>
        </p:grpSpPr>
        <p:sp>
          <p:nvSpPr>
            <p:cNvPr id="78" name="Left Brace 77"/>
            <p:cNvSpPr/>
            <p:nvPr/>
          </p:nvSpPr>
          <p:spPr bwMode="auto">
            <a:xfrm rot="5400000" flipH="1">
              <a:off x="3069357" y="3635499"/>
              <a:ext cx="196974" cy="381642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15816" y="5589240"/>
              <a:ext cx="504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00" dirty="0" smtClean="0">
                  <a:latin typeface="Comic Sans MS" pitchFamily="66" charset="0"/>
                </a:rPr>
                <a:t>32KB</a:t>
              </a:r>
              <a:endParaRPr lang="he-IL" sz="1000" dirty="0">
                <a:latin typeface="Comic Sans MS" pitchFamily="66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259632" y="6093296"/>
            <a:ext cx="4896544" cy="390237"/>
            <a:chOff x="1259632" y="5445224"/>
            <a:chExt cx="3816424" cy="390237"/>
          </a:xfrm>
        </p:grpSpPr>
        <p:sp>
          <p:nvSpPr>
            <p:cNvPr id="82" name="Left Brace 81"/>
            <p:cNvSpPr/>
            <p:nvPr/>
          </p:nvSpPr>
          <p:spPr bwMode="auto">
            <a:xfrm rot="5400000" flipH="1">
              <a:off x="3069357" y="3635499"/>
              <a:ext cx="196974" cy="381642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15816" y="5589240"/>
              <a:ext cx="504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00" dirty="0" smtClean="0">
                  <a:latin typeface="Comic Sans MS" pitchFamily="66" charset="0"/>
                </a:rPr>
                <a:t>40KB</a:t>
              </a:r>
              <a:endParaRPr lang="he-IL" sz="1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00733" y="5391220"/>
            <a:ext cx="5976664" cy="1457727"/>
            <a:chOff x="1700733" y="5391220"/>
            <a:chExt cx="5976664" cy="1457727"/>
          </a:xfrm>
        </p:grpSpPr>
        <p:pic>
          <p:nvPicPr>
            <p:cNvPr id="5122" name="Picture 2" descr="http://users.telenet.be/worldstandards/images/left-arrow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117143" y="5554199"/>
              <a:ext cx="977876" cy="651917"/>
            </a:xfrm>
            <a:prstGeom prst="rect">
              <a:avLst/>
            </a:prstGeom>
            <a:noFill/>
          </p:spPr>
        </p:pic>
        <p:sp>
          <p:nvSpPr>
            <p:cNvPr id="52" name="Rectangle 51"/>
            <p:cNvSpPr/>
            <p:nvPr/>
          </p:nvSpPr>
          <p:spPr>
            <a:xfrm>
              <a:off x="1700733" y="6325727"/>
              <a:ext cx="5976664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800" b="1" u="sng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Solution</a:t>
              </a:r>
              <a:r>
                <a:rPr lang="en-US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: Pack Vector with Data</a:t>
              </a:r>
              <a:endParaRPr lang="he-I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26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ACCH Algorithm: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skip scanning pointer area</a:t>
            </a:r>
            <a:endParaRPr lang="he-IL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1409" y="4109010"/>
            <a:ext cx="8168960" cy="400110"/>
            <a:chOff x="581409" y="4149080"/>
            <a:chExt cx="8168960" cy="400110"/>
          </a:xfrm>
        </p:grpSpPr>
        <p:sp>
          <p:nvSpPr>
            <p:cNvPr id="7" name="Text Box 71"/>
            <p:cNvSpPr txBox="1">
              <a:spLocks noChangeArrowheads="1"/>
            </p:cNvSpPr>
            <p:nvPr/>
          </p:nvSpPr>
          <p:spPr bwMode="auto">
            <a:xfrm>
              <a:off x="3131840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4427984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5796136" y="4149080"/>
              <a:ext cx="576064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7020272" y="4149080"/>
              <a:ext cx="792088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71"/>
            <p:cNvSpPr txBox="1">
              <a:spLocks noChangeArrowheads="1"/>
            </p:cNvSpPr>
            <p:nvPr/>
          </p:nvSpPr>
          <p:spPr bwMode="auto">
            <a:xfrm>
              <a:off x="2339752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71"/>
            <p:cNvSpPr txBox="1">
              <a:spLocks noChangeArrowheads="1"/>
            </p:cNvSpPr>
            <p:nvPr/>
          </p:nvSpPr>
          <p:spPr bwMode="auto">
            <a:xfrm>
              <a:off x="6516216" y="4149080"/>
              <a:ext cx="432048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71"/>
            <p:cNvSpPr txBox="1">
              <a:spLocks noChangeArrowheads="1"/>
            </p:cNvSpPr>
            <p:nvPr/>
          </p:nvSpPr>
          <p:spPr bwMode="auto">
            <a:xfrm>
              <a:off x="1187624" y="4149080"/>
              <a:ext cx="6840760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911802" y="4156545"/>
              <a:ext cx="838567" cy="386637"/>
              <a:chOff x="7911802" y="4156545"/>
              <a:chExt cx="838567" cy="386637"/>
            </a:xfrm>
          </p:grpSpPr>
          <p:sp>
            <p:nvSpPr>
              <p:cNvPr id="13" name="Text Box 71"/>
              <p:cNvSpPr txBox="1">
                <a:spLocks noChangeArrowheads="1"/>
              </p:cNvSpPr>
              <p:nvPr/>
            </p:nvSpPr>
            <p:spPr bwMode="auto">
              <a:xfrm>
                <a:off x="7911802" y="4219182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71"/>
              <p:cNvSpPr txBox="1">
                <a:spLocks noChangeArrowheads="1"/>
              </p:cNvSpPr>
              <p:nvPr/>
            </p:nvSpPr>
            <p:spPr bwMode="auto">
              <a:xfrm>
                <a:off x="7958281" y="4156545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1409" y="4157244"/>
              <a:ext cx="838567" cy="386637"/>
              <a:chOff x="7911802" y="4156545"/>
              <a:chExt cx="838567" cy="386637"/>
            </a:xfrm>
          </p:grpSpPr>
          <p:sp>
            <p:nvSpPr>
              <p:cNvPr id="17" name="Text Box 71"/>
              <p:cNvSpPr txBox="1">
                <a:spLocks noChangeArrowheads="1"/>
              </p:cNvSpPr>
              <p:nvPr/>
            </p:nvSpPr>
            <p:spPr bwMode="auto">
              <a:xfrm>
                <a:off x="7911802" y="4219182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7958281" y="4156545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7068" y="2137107"/>
            <a:ext cx="8168960" cy="400110"/>
            <a:chOff x="581409" y="4149080"/>
            <a:chExt cx="8168960" cy="400110"/>
          </a:xfrm>
        </p:grpSpPr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3131840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71"/>
            <p:cNvSpPr txBox="1">
              <a:spLocks noChangeArrowheads="1"/>
            </p:cNvSpPr>
            <p:nvPr/>
          </p:nvSpPr>
          <p:spPr bwMode="auto">
            <a:xfrm>
              <a:off x="4427984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5796136" y="4149080"/>
              <a:ext cx="576064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71"/>
            <p:cNvSpPr txBox="1">
              <a:spLocks noChangeArrowheads="1"/>
            </p:cNvSpPr>
            <p:nvPr/>
          </p:nvSpPr>
          <p:spPr bwMode="auto">
            <a:xfrm>
              <a:off x="7020272" y="4149080"/>
              <a:ext cx="792088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71"/>
            <p:cNvSpPr txBox="1">
              <a:spLocks noChangeArrowheads="1"/>
            </p:cNvSpPr>
            <p:nvPr/>
          </p:nvSpPr>
          <p:spPr bwMode="auto">
            <a:xfrm>
              <a:off x="2339752" y="4149080"/>
              <a:ext cx="648072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6516216" y="4149080"/>
              <a:ext cx="432048" cy="400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1187624" y="4149080"/>
              <a:ext cx="6840760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911802" y="4156545"/>
              <a:ext cx="838567" cy="386637"/>
              <a:chOff x="7911802" y="4156545"/>
              <a:chExt cx="838567" cy="386637"/>
            </a:xfrm>
          </p:grpSpPr>
          <p:sp>
            <p:nvSpPr>
              <p:cNvPr id="32" name="Text Box 71"/>
              <p:cNvSpPr txBox="1">
                <a:spLocks noChangeArrowheads="1"/>
              </p:cNvSpPr>
              <p:nvPr/>
            </p:nvSpPr>
            <p:spPr bwMode="auto">
              <a:xfrm>
                <a:off x="7911802" y="4219182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71"/>
              <p:cNvSpPr txBox="1">
                <a:spLocks noChangeArrowheads="1"/>
              </p:cNvSpPr>
              <p:nvPr/>
            </p:nvSpPr>
            <p:spPr bwMode="auto">
              <a:xfrm>
                <a:off x="7958281" y="4156545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81409" y="4157244"/>
              <a:ext cx="838567" cy="386637"/>
              <a:chOff x="7911802" y="4156545"/>
              <a:chExt cx="838567" cy="386637"/>
            </a:xfrm>
          </p:grpSpPr>
          <p:sp>
            <p:nvSpPr>
              <p:cNvPr id="30" name="Text Box 71"/>
              <p:cNvSpPr txBox="1">
                <a:spLocks noChangeArrowheads="1"/>
              </p:cNvSpPr>
              <p:nvPr/>
            </p:nvSpPr>
            <p:spPr bwMode="auto">
              <a:xfrm>
                <a:off x="7911802" y="4219182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71"/>
              <p:cNvSpPr txBox="1">
                <a:spLocks noChangeArrowheads="1"/>
              </p:cNvSpPr>
              <p:nvPr/>
            </p:nvSpPr>
            <p:spPr bwMode="auto">
              <a:xfrm>
                <a:off x="7958281" y="4156545"/>
                <a:ext cx="792088" cy="324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 bwMode="auto">
          <a:xfrm>
            <a:off x="1187624" y="1945575"/>
            <a:ext cx="6912768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187624" y="3891398"/>
            <a:ext cx="6912768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2411760" y="3676962"/>
            <a:ext cx="50405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203848" y="3676962"/>
            <a:ext cx="50405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499992" y="3676962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96136" y="3676962"/>
            <a:ext cx="50405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588224" y="3676962"/>
            <a:ext cx="28803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92280" y="3676962"/>
            <a:ext cx="5760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Curved Connector 44"/>
          <p:cNvCxnSpPr>
            <a:stCxn id="42" idx="1"/>
            <a:endCxn id="42" idx="3"/>
          </p:cNvCxnSpPr>
          <p:nvPr/>
        </p:nvCxnSpPr>
        <p:spPr bwMode="auto">
          <a:xfrm rot="10800000" flipH="1">
            <a:off x="7092280" y="3856982"/>
            <a:ext cx="576064" cy="1588"/>
          </a:xfrm>
          <a:prstGeom prst="curvedConnector5">
            <a:avLst>
              <a:gd name="adj1" fmla="val 441"/>
              <a:gd name="adj2" fmla="val 16294715"/>
              <a:gd name="adj3" fmla="val 100442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6" name="Curved Connector 44"/>
          <p:cNvCxnSpPr>
            <a:stCxn id="41" idx="1"/>
            <a:endCxn id="41" idx="3"/>
          </p:cNvCxnSpPr>
          <p:nvPr/>
        </p:nvCxnSpPr>
        <p:spPr bwMode="auto">
          <a:xfrm rot="10800000" flipH="1">
            <a:off x="6588224" y="3856982"/>
            <a:ext cx="288032" cy="1588"/>
          </a:xfrm>
          <a:prstGeom prst="curvedConnector5">
            <a:avLst>
              <a:gd name="adj1" fmla="val -2645"/>
              <a:gd name="adj2" fmla="val 16134766"/>
              <a:gd name="adj3" fmla="val 98677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2" name="Curved Connector 44"/>
          <p:cNvCxnSpPr>
            <a:stCxn id="40" idx="1"/>
            <a:endCxn id="40" idx="3"/>
          </p:cNvCxnSpPr>
          <p:nvPr/>
        </p:nvCxnSpPr>
        <p:spPr bwMode="auto">
          <a:xfrm rot="10800000" flipH="1">
            <a:off x="5796136" y="3856982"/>
            <a:ext cx="504056" cy="1588"/>
          </a:xfrm>
          <a:prstGeom prst="curvedConnector5">
            <a:avLst>
              <a:gd name="adj1" fmla="val -756"/>
              <a:gd name="adj2" fmla="val 16614615"/>
              <a:gd name="adj3" fmla="val 100000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8" name="Curved Connector 44"/>
          <p:cNvCxnSpPr>
            <a:stCxn id="39" idx="1"/>
            <a:endCxn id="39" idx="3"/>
          </p:cNvCxnSpPr>
          <p:nvPr/>
        </p:nvCxnSpPr>
        <p:spPr bwMode="auto">
          <a:xfrm rot="10800000" flipH="1">
            <a:off x="4499992" y="3856982"/>
            <a:ext cx="432048" cy="1588"/>
          </a:xfrm>
          <a:prstGeom prst="curvedConnector5">
            <a:avLst>
              <a:gd name="adj1" fmla="val -882"/>
              <a:gd name="adj2" fmla="val 14695219"/>
              <a:gd name="adj3" fmla="val 100000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4" name="Curved Connector 44"/>
          <p:cNvCxnSpPr>
            <a:stCxn id="38" idx="1"/>
            <a:endCxn id="38" idx="3"/>
          </p:cNvCxnSpPr>
          <p:nvPr/>
        </p:nvCxnSpPr>
        <p:spPr bwMode="auto">
          <a:xfrm rot="10800000" flipH="1">
            <a:off x="3203848" y="3856982"/>
            <a:ext cx="504056" cy="1588"/>
          </a:xfrm>
          <a:prstGeom prst="curvedConnector5">
            <a:avLst>
              <a:gd name="adj1" fmla="val -756"/>
              <a:gd name="adj2" fmla="val 14215370"/>
              <a:gd name="adj3" fmla="val 100000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0" name="Curved Connector 44"/>
          <p:cNvCxnSpPr>
            <a:stCxn id="37" idx="1"/>
            <a:endCxn id="37" idx="3"/>
          </p:cNvCxnSpPr>
          <p:nvPr/>
        </p:nvCxnSpPr>
        <p:spPr bwMode="auto">
          <a:xfrm rot="10800000" flipH="1">
            <a:off x="2411760" y="3856982"/>
            <a:ext cx="504056" cy="1588"/>
          </a:xfrm>
          <a:prstGeom prst="curvedConnector5">
            <a:avLst>
              <a:gd name="adj1" fmla="val -756"/>
              <a:gd name="adj2" fmla="val 14455294"/>
              <a:gd name="adj3" fmla="val 100000"/>
            </a:avLst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35496" y="2955428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DPI Scan</a:t>
            </a:r>
            <a:endParaRPr lang="he-I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8" name="Straight Arrow Connector 87"/>
          <p:cNvCxnSpPr>
            <a:stCxn id="86" idx="3"/>
          </p:cNvCxnSpPr>
          <p:nvPr/>
        </p:nvCxnSpPr>
        <p:spPr bwMode="auto">
          <a:xfrm flipV="1">
            <a:off x="971600" y="1945575"/>
            <a:ext cx="216024" cy="13330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86" idx="3"/>
          </p:cNvCxnSpPr>
          <p:nvPr/>
        </p:nvCxnSpPr>
        <p:spPr bwMode="auto">
          <a:xfrm>
            <a:off x="971600" y="3278594"/>
            <a:ext cx="216024" cy="614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3779912" y="1571464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Aho-Corasick</a:t>
            </a:r>
            <a:endParaRPr lang="he-I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79912" y="3150437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ACCH</a:t>
            </a:r>
            <a:endParaRPr lang="he-I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79512" y="4869160"/>
            <a:ext cx="8712968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Skips around </a:t>
            </a:r>
            <a:r>
              <a:rPr 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80%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of data scans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Status-vector increases space requirement by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25%</a:t>
            </a:r>
            <a:endParaRPr lang="he-I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9512" y="2226940"/>
          <a:ext cx="8568952" cy="307426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01112"/>
                <a:gridCol w="2400741"/>
                <a:gridCol w="2567099"/>
              </a:tblGrid>
              <a:tr h="901444">
                <a:tc>
                  <a:txBody>
                    <a:bodyPr/>
                    <a:lstStyle/>
                    <a:p>
                      <a:pPr algn="l" fontAlgn="b"/>
                      <a:endParaRPr lang="he-IL" sz="2000" b="1" i="0" u="none" strike="noStrike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Avg.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Buffer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Size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Normalized </a:t>
                      </a:r>
                      <a:b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Packing Time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45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Naïve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Plain)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29.9KB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OrigComp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(1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attempt)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4.54KB</a:t>
                      </a:r>
                      <a:endParaRPr lang="he-IL" sz="2000" b="1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-</a:t>
                      </a:r>
                      <a:endParaRPr lang="he-IL" sz="2000" b="1" i="0" u="none" strike="noStrike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Recompress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(2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attempt)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5.04KB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20.77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SOP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5.17KB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3.85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SOP-Indexed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5.47KB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3.49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828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Experimental Results: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Packing Methods</a:t>
            </a:r>
            <a:endParaRPr lang="he-I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2" descr="http://upload.wikimedia.org/wikipedia/commons/thumb/a/a2/X_mark.svg/525px-X_ma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04112"/>
            <a:ext cx="315035" cy="360040"/>
          </a:xfrm>
          <a:prstGeom prst="rect">
            <a:avLst/>
          </a:prstGeom>
          <a:noFill/>
        </p:spPr>
      </p:pic>
      <p:pic>
        <p:nvPicPr>
          <p:cNvPr id="18" name="Picture 4" descr="http://www.peaksurveys.com/images/surveys-colorado-sp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1125125" cy="108012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 bwMode="auto">
          <a:xfrm>
            <a:off x="6190084" y="2060848"/>
            <a:ext cx="2664296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88" y="1640612"/>
            <a:ext cx="835292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Experimental Results: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DPI +Packing</a:t>
            </a:r>
            <a:endParaRPr lang="he-I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http://www.peaksurveys.com/images/surveys-colorado-sp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6632"/>
            <a:ext cx="1125125" cy="1080120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516216" y="1196752"/>
            <a:ext cx="2880320" cy="2675344"/>
            <a:chOff x="6516216" y="1196752"/>
            <a:chExt cx="2880320" cy="2675344"/>
          </a:xfrm>
        </p:grpSpPr>
        <p:pic>
          <p:nvPicPr>
            <p:cNvPr id="1030" name="Picture 6" descr="http://www.siteres.com/images/uploaded/arrow1_up-left_lg_re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44408" y="2708920"/>
              <a:ext cx="848792" cy="659306"/>
            </a:xfrm>
            <a:prstGeom prst="rect">
              <a:avLst/>
            </a:prstGeom>
            <a:noFill/>
          </p:spPr>
        </p:pic>
        <p:pic>
          <p:nvPicPr>
            <p:cNvPr id="14" name="Picture 4" descr="http://cdn.mickgenie.com/blog/wp-content/uploads/2010/09/firew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6673" y="3224210"/>
              <a:ext cx="886527" cy="647886"/>
            </a:xfrm>
            <a:prstGeom prst="rect">
              <a:avLst/>
            </a:prstGeom>
            <a:noFill/>
          </p:spPr>
        </p:pic>
        <p:grpSp>
          <p:nvGrpSpPr>
            <p:cNvPr id="3" name="Group 34"/>
            <p:cNvGrpSpPr/>
            <p:nvPr/>
          </p:nvGrpSpPr>
          <p:grpSpPr>
            <a:xfrm>
              <a:off x="6516216" y="1196752"/>
              <a:ext cx="2880320" cy="1080120"/>
              <a:chOff x="6516216" y="1196752"/>
              <a:chExt cx="2880320" cy="1080120"/>
            </a:xfrm>
          </p:grpSpPr>
          <p:sp>
            <p:nvSpPr>
              <p:cNvPr id="17" name="Cloud Callout 16"/>
              <p:cNvSpPr/>
              <p:nvPr/>
            </p:nvSpPr>
            <p:spPr bwMode="auto">
              <a:xfrm>
                <a:off x="6516216" y="1196752"/>
                <a:ext cx="2880320" cy="1080120"/>
              </a:xfrm>
              <a:prstGeom prst="cloudCallout">
                <a:avLst>
                  <a:gd name="adj1" fmla="val 6029"/>
                  <a:gd name="adj2" fmla="val 84882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lumMod val="8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48264" y="1412776"/>
                <a:ext cx="219573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600" dirty="0" smtClean="0">
                    <a:latin typeface="Comic Sans MS" pitchFamily="66" charset="0"/>
                  </a:rPr>
                  <a:t>Unzip entire session.</a:t>
                </a:r>
                <a:endParaRPr lang="he-IL" sz="1600" dirty="0" smtClean="0">
                  <a:latin typeface="Comic Sans MS" pitchFamily="66" charset="0"/>
                </a:endParaRPr>
              </a:p>
              <a:p>
                <a:pPr algn="ctr" rtl="0"/>
                <a:r>
                  <a:rPr lang="en-US" sz="1200" dirty="0" smtClean="0">
                    <a:latin typeface="Comic Sans MS" pitchFamily="66" charset="0"/>
                  </a:rPr>
                  <a:t>Avg. Size = 170KB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24"/>
          <p:cNvGrpSpPr/>
          <p:nvPr/>
        </p:nvGrpSpPr>
        <p:grpSpPr>
          <a:xfrm>
            <a:off x="3059832" y="1916832"/>
            <a:ext cx="2195736" cy="648072"/>
            <a:chOff x="3491880" y="1340768"/>
            <a:chExt cx="2195736" cy="648072"/>
          </a:xfrm>
        </p:grpSpPr>
        <p:sp>
          <p:nvSpPr>
            <p:cNvPr id="21" name="Cloud Callout 20"/>
            <p:cNvSpPr/>
            <p:nvPr/>
          </p:nvSpPr>
          <p:spPr bwMode="auto">
            <a:xfrm>
              <a:off x="3995936" y="1340768"/>
              <a:ext cx="1224136" cy="648072"/>
            </a:xfrm>
            <a:prstGeom prst="cloudCallout">
              <a:avLst>
                <a:gd name="adj1" fmla="val 41905"/>
                <a:gd name="adj2" fmla="val -5508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1350345"/>
              <a:ext cx="21957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SOP</a:t>
              </a:r>
            </a:p>
            <a:p>
              <a:pPr algn="ctr" rtl="0"/>
              <a:r>
                <a:rPr lang="en-US" sz="1200" dirty="0" smtClean="0">
                  <a:latin typeface="Comic Sans MS" pitchFamily="66" charset="0"/>
                </a:rPr>
                <a:t>1.39, 5.17KB</a:t>
              </a:r>
              <a:endParaRPr lang="he-IL" sz="1200" dirty="0">
                <a:latin typeface="Comic Sans MS" pitchFamily="66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6643024" y="4653136"/>
            <a:ext cx="2195736" cy="648072"/>
            <a:chOff x="3474672" y="1340768"/>
            <a:chExt cx="2195736" cy="648072"/>
          </a:xfrm>
        </p:grpSpPr>
        <p:sp>
          <p:nvSpPr>
            <p:cNvPr id="30" name="Cloud Callout 29"/>
            <p:cNvSpPr/>
            <p:nvPr/>
          </p:nvSpPr>
          <p:spPr bwMode="auto">
            <a:xfrm>
              <a:off x="3995936" y="1340768"/>
              <a:ext cx="1224136" cy="648072"/>
            </a:xfrm>
            <a:prstGeom prst="cloudCallout">
              <a:avLst>
                <a:gd name="adj1" fmla="val -79256"/>
                <a:gd name="adj2" fmla="val -7264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74672" y="1399708"/>
              <a:ext cx="21957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ACCH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200" dirty="0" smtClean="0">
                  <a:latin typeface="Comic Sans MS" pitchFamily="66" charset="0"/>
                </a:rPr>
                <a:t>0.36, 37.4KB</a:t>
              </a:r>
              <a:endParaRPr lang="he-IL" sz="1600" dirty="0">
                <a:latin typeface="Comic Sans MS" pitchFamily="66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843808" y="2924944"/>
            <a:ext cx="2339752" cy="648072"/>
            <a:chOff x="3491880" y="1340768"/>
            <a:chExt cx="2195736" cy="648072"/>
          </a:xfrm>
        </p:grpSpPr>
        <p:sp>
          <p:nvSpPr>
            <p:cNvPr id="27" name="Cloud Callout 26"/>
            <p:cNvSpPr/>
            <p:nvPr/>
          </p:nvSpPr>
          <p:spPr bwMode="auto">
            <a:xfrm>
              <a:off x="3995936" y="1340768"/>
              <a:ext cx="1224136" cy="648072"/>
            </a:xfrm>
            <a:prstGeom prst="cloudCallout">
              <a:avLst>
                <a:gd name="adj1" fmla="val 57467"/>
                <a:gd name="adj2" fmla="val 4955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1880" y="1412776"/>
              <a:ext cx="21957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SOP+ACCH</a:t>
              </a:r>
            </a:p>
            <a:p>
              <a:pPr algn="ctr" rtl="0"/>
              <a:r>
                <a:rPr lang="en-US" sz="1200" dirty="0" smtClean="0">
                  <a:latin typeface="Comic Sans MS" pitchFamily="66" charset="0"/>
                </a:rPr>
                <a:t>0.64, 6.19KB</a:t>
              </a:r>
              <a:endParaRPr lang="he-IL" sz="1400" dirty="0">
                <a:latin typeface="Comic Sans MS" pitchFamily="66" charset="0"/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5292080" y="2924944"/>
            <a:ext cx="2195736" cy="648072"/>
            <a:chOff x="3522360" y="1340768"/>
            <a:chExt cx="2195736" cy="648072"/>
          </a:xfrm>
        </p:grpSpPr>
        <p:sp>
          <p:nvSpPr>
            <p:cNvPr id="33" name="Cloud Callout 32"/>
            <p:cNvSpPr/>
            <p:nvPr/>
          </p:nvSpPr>
          <p:spPr bwMode="auto">
            <a:xfrm>
              <a:off x="3995936" y="1340768"/>
              <a:ext cx="1224136" cy="648072"/>
            </a:xfrm>
            <a:prstGeom prst="cloudCallout">
              <a:avLst>
                <a:gd name="adj1" fmla="val 12738"/>
                <a:gd name="adj2" fmla="val -9613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22360" y="1355244"/>
              <a:ext cx="21957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Naïve</a:t>
              </a:r>
            </a:p>
            <a:p>
              <a:pPr algn="ctr" rtl="0"/>
              <a:r>
                <a:rPr lang="en-US" sz="1200" dirty="0" smtClean="0">
                  <a:latin typeface="Comic Sans MS" pitchFamily="66" charset="0"/>
                </a:rPr>
                <a:t>1.1, 29KB</a:t>
              </a:r>
              <a:endParaRPr lang="he-IL" sz="12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Compressed Web Traffic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Compressed web traffic increases in popularity</a:t>
            </a:r>
            <a:endParaRPr lang="he-I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060700"/>
            <a:ext cx="8136904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/>
          <a:lstStyle/>
          <a:p>
            <a:r>
              <a:rPr lang="en-US" sz="2800" dirty="0" smtClean="0"/>
              <a:t>HTTP compression -    gains popularity</a:t>
            </a:r>
          </a:p>
          <a:p>
            <a:endParaRPr lang="en-US" sz="2800" dirty="0" smtClean="0"/>
          </a:p>
          <a:p>
            <a:r>
              <a:rPr lang="en-US" sz="2800" dirty="0" smtClean="0"/>
              <a:t>High memory requirements </a:t>
            </a:r>
            <a:r>
              <a:rPr lang="en-US" sz="2800" dirty="0" smtClean="0">
                <a:sym typeface="Wingdings" pitchFamily="2" charset="2"/>
              </a:rPr>
              <a:t> ignored by FWs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SOP</a:t>
            </a:r>
            <a:r>
              <a:rPr lang="en-US" sz="2800" dirty="0" smtClean="0"/>
              <a:t> reduces space requirement by </a:t>
            </a:r>
            <a:r>
              <a:rPr lang="en-US" sz="2800" b="1" dirty="0" smtClean="0">
                <a:solidFill>
                  <a:srgbClr val="0070C0"/>
                </a:solidFill>
              </a:rPr>
              <a:t>over 80%.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/>
              <a:t>SOP</a:t>
            </a:r>
            <a:r>
              <a:rPr lang="en-US" sz="2800" dirty="0" smtClean="0"/>
              <a:t> with </a:t>
            </a:r>
            <a:r>
              <a:rPr lang="en-US" sz="2800" b="1" dirty="0" smtClean="0"/>
              <a:t>ACCH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80% </a:t>
            </a:r>
            <a:r>
              <a:rPr lang="en-US" sz="2800" dirty="0" smtClean="0"/>
              <a:t>less memory</a:t>
            </a:r>
          </a:p>
          <a:p>
            <a:pPr>
              <a:buNone/>
            </a:pPr>
            <a:r>
              <a:rPr lang="en-US" sz="2800" dirty="0" smtClean="0"/>
              <a:t>                     and  </a:t>
            </a:r>
            <a:r>
              <a:rPr lang="en-US" sz="2800" b="1" dirty="0" smtClean="0">
                <a:solidFill>
                  <a:srgbClr val="0070C0"/>
                </a:solidFill>
              </a:rPr>
              <a:t>40% </a:t>
            </a:r>
            <a:r>
              <a:rPr lang="en-US" sz="2800" dirty="0" smtClean="0"/>
              <a:t>faster.</a:t>
            </a:r>
            <a:endParaRPr lang="he-IL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cdn.crushable.com/files/2011/03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45638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ruitbowl.co.nz/wp-content/uploads/2009/11/server_clou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4400550" cy="2114550"/>
          </a:xfrm>
          <a:prstGeom prst="rect">
            <a:avLst/>
          </a:prstGeom>
          <a:noFill/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DPI on Compressed Web Traffic</a:t>
            </a:r>
            <a:endParaRPr lang="he-IL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en-US" dirty="0" smtClean="0"/>
              <a:t>Thousands concurrent sessions</a:t>
            </a:r>
            <a:endParaRPr lang="he-IL" dirty="0"/>
          </a:p>
        </p:txBody>
      </p:sp>
      <p:grpSp>
        <p:nvGrpSpPr>
          <p:cNvPr id="44" name="Group 43"/>
          <p:cNvGrpSpPr/>
          <p:nvPr/>
        </p:nvGrpSpPr>
        <p:grpSpPr>
          <a:xfrm>
            <a:off x="2699792" y="3861048"/>
            <a:ext cx="1152128" cy="1080120"/>
            <a:chOff x="3934229" y="3423814"/>
            <a:chExt cx="1152128" cy="1080120"/>
          </a:xfrm>
        </p:grpSpPr>
        <p:sp>
          <p:nvSpPr>
            <p:cNvPr id="4" name="Rectangle 3"/>
            <p:cNvSpPr/>
            <p:nvPr/>
          </p:nvSpPr>
          <p:spPr bwMode="auto">
            <a:xfrm>
              <a:off x="3934229" y="3423814"/>
              <a:ext cx="1152128" cy="10801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300000" rev="0"/>
              </a:camera>
              <a:lightRig rig="threePt" dir="t"/>
            </a:scene3d>
            <a:sp3d extrusionH="190500"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flipH="1">
              <a:off x="4366277" y="3927870"/>
              <a:ext cx="223644" cy="289938"/>
              <a:chOff x="4795644" y="3190115"/>
              <a:chExt cx="189354" cy="289938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4840982" y="3192021"/>
                <a:ext cx="144016" cy="28803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4795644" y="3190116"/>
                <a:ext cx="144016" cy="28803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6" idx="0"/>
                <a:endCxn id="5" idx="0"/>
              </p:cNvCxnSpPr>
              <p:nvPr/>
            </p:nvCxnSpPr>
            <p:spPr bwMode="auto">
              <a:xfrm rot="16200000" flipH="1">
                <a:off x="4889368" y="3168399"/>
                <a:ext cx="1905" cy="45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>
                <a:stCxn id="6" idx="4"/>
                <a:endCxn id="5" idx="4"/>
              </p:cNvCxnSpPr>
              <p:nvPr/>
            </p:nvCxnSpPr>
            <p:spPr bwMode="auto">
              <a:xfrm rot="16200000" flipH="1">
                <a:off x="4889369" y="3456431"/>
                <a:ext cx="1905" cy="45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6" name="Picture 15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492896"/>
            <a:ext cx="3289300" cy="2463800"/>
          </a:xfrm>
          <a:prstGeom prst="rect">
            <a:avLst/>
          </a:prstGeom>
        </p:spPr>
      </p:pic>
      <p:pic>
        <p:nvPicPr>
          <p:cNvPr id="17" name="Picture 16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708920"/>
            <a:ext cx="3289300" cy="2463800"/>
          </a:xfrm>
          <a:prstGeom prst="rect">
            <a:avLst/>
          </a:prstGeom>
        </p:spPr>
      </p:pic>
      <p:pic>
        <p:nvPicPr>
          <p:cNvPr id="22" name="Picture 4" descr="http://cdn.mickgenie.com/blog/wp-content/uploads/2010/09/firew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7692" y="3508660"/>
            <a:ext cx="1415668" cy="1209788"/>
          </a:xfrm>
          <a:prstGeom prst="rect">
            <a:avLst/>
          </a:prstGeom>
          <a:noFill/>
        </p:spPr>
      </p:pic>
      <p:pic>
        <p:nvPicPr>
          <p:cNvPr id="25" name="Picture 24" descr="RedArro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16632" y="1052736"/>
            <a:ext cx="3289300" cy="2463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536" y="2492896"/>
            <a:ext cx="38164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Uncompressed Traffic</a:t>
            </a:r>
            <a:endParaRPr lang="he-IL" sz="2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8" y="2060848"/>
            <a:ext cx="540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Compressed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Mem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Req. 32KB per Session)</a:t>
            </a:r>
            <a:endParaRPr lang="he-IL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2" name="Picture 41" descr="CuttedArrow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4232303"/>
            <a:ext cx="3888432" cy="291273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823302" y="3789040"/>
            <a:ext cx="877163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unzip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7" name="Picture 46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772816"/>
            <a:ext cx="3289300" cy="2463800"/>
          </a:xfrm>
          <a:prstGeom prst="rect">
            <a:avLst/>
          </a:prstGeom>
        </p:spPr>
      </p:pic>
      <p:pic>
        <p:nvPicPr>
          <p:cNvPr id="48" name="Picture 47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556792"/>
            <a:ext cx="3289300" cy="2463800"/>
          </a:xfrm>
          <a:prstGeom prst="rect">
            <a:avLst/>
          </a:prstGeom>
        </p:spPr>
      </p:pic>
      <p:pic>
        <p:nvPicPr>
          <p:cNvPr id="29706" name="Picture 10" descr="http://www.kaboomreview.com/wp-content/uploads/2007/06/explos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221088"/>
            <a:ext cx="1146396" cy="1152128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0393" y="4533612"/>
            <a:ext cx="4557584" cy="2123627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6" name="Picture 2" descr="http://images.snowsmiles.multiply.com/image/81xIAAl8W-v1O+v9h24WDw/photos/1M/300x300/7/3-wise-monkeys.jpg?et=bs6GYfKJhN84dJOisPUMbA&amp;nmid=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100" y="2901628"/>
            <a:ext cx="2162900" cy="1391468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4067944" y="3789040"/>
            <a:ext cx="5220072" cy="3284984"/>
            <a:chOff x="5004046" y="3905671"/>
            <a:chExt cx="4248470" cy="2952327"/>
          </a:xfrm>
        </p:grpSpPr>
        <p:pic>
          <p:nvPicPr>
            <p:cNvPr id="29" name="Picture 2" descr="http://www.clipartguide.com/_small/0512-0708-0112-0653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5004046" y="3905671"/>
              <a:ext cx="4248470" cy="2952327"/>
            </a:xfrm>
            <a:prstGeom prst="rect">
              <a:avLst/>
            </a:prstGeom>
            <a:noFill/>
          </p:spPr>
        </p:pic>
        <p:grpSp>
          <p:nvGrpSpPr>
            <p:cNvPr id="30" name="Group 41"/>
            <p:cNvGrpSpPr/>
            <p:nvPr/>
          </p:nvGrpSpPr>
          <p:grpSpPr>
            <a:xfrm>
              <a:off x="6703433" y="5469506"/>
              <a:ext cx="1097022" cy="797188"/>
              <a:chOff x="5090472" y="5013176"/>
              <a:chExt cx="1115616" cy="797188"/>
            </a:xfrm>
          </p:grpSpPr>
          <p:pic>
            <p:nvPicPr>
              <p:cNvPr id="38" name="Picture 4" descr="http://www.cyberindian.net/wp-content/images10/silicon-power-12gb-ddr3-dram-modules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64088" y="5013176"/>
                <a:ext cx="576064" cy="576064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5090472" y="5441032"/>
                <a:ext cx="111561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smtClean="0">
                    <a:latin typeface="Comic Sans MS" pitchFamily="66" charset="0"/>
                  </a:rPr>
                  <a:t>Space</a:t>
                </a:r>
                <a:endParaRPr lang="he-IL" b="1" dirty="0">
                  <a:latin typeface="Comic Sans MS" pitchFamily="66" charset="0"/>
                </a:endParaRPr>
              </a:p>
            </p:txBody>
          </p:sp>
        </p:grpSp>
        <p:grpSp>
          <p:nvGrpSpPr>
            <p:cNvPr id="31" name="Group 42"/>
            <p:cNvGrpSpPr/>
            <p:nvPr/>
          </p:nvGrpSpPr>
          <p:grpSpPr>
            <a:xfrm>
              <a:off x="7589033" y="5427215"/>
              <a:ext cx="1097022" cy="839479"/>
              <a:chOff x="7200800" y="5039464"/>
              <a:chExt cx="1115616" cy="839480"/>
            </a:xfrm>
          </p:grpSpPr>
          <p:pic>
            <p:nvPicPr>
              <p:cNvPr id="36" name="Picture 8" descr="http://www.newmind.co.il/image/users/114539/ftp/my_files/dalitime.jpg?id=340506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524328" y="5039464"/>
                <a:ext cx="504056" cy="648072"/>
              </a:xfrm>
              <a:prstGeom prst="rect">
                <a:avLst/>
              </a:prstGeom>
              <a:noFill/>
              <a:effectLst>
                <a:softEdge rad="31750"/>
              </a:effec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200800" y="5509612"/>
                <a:ext cx="111561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b="1" dirty="0" smtClean="0">
                    <a:latin typeface="Comic Sans MS" pitchFamily="66" charset="0"/>
                  </a:rPr>
                  <a:t>Time</a:t>
                </a:r>
                <a:endParaRPr lang="he-IL" b="1" dirty="0">
                  <a:latin typeface="Comic Sans MS" pitchFamily="66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60067" y="6337030"/>
              <a:ext cx="92050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80%</a:t>
              </a:r>
              <a:endPara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1401" y="6337030"/>
              <a:ext cx="92050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40%</a:t>
              </a:r>
              <a:endPara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34827" y="5054370"/>
              <a:ext cx="283231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u="sng" dirty="0" smtClean="0">
                  <a:latin typeface="Comic Sans MS" pitchFamily="66" charset="0"/>
                </a:rPr>
                <a:t>Contribution</a:t>
              </a:r>
              <a:r>
                <a:rPr lang="en-US" sz="2400" dirty="0" smtClean="0">
                  <a:latin typeface="Comic Sans MS" pitchFamily="66" charset="0"/>
                </a:rPr>
                <a:t>:</a:t>
              </a:r>
              <a:endParaRPr lang="he-IL" sz="2400" dirty="0"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49814" y="6252319"/>
              <a:ext cx="14869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latin typeface="Comic Sans MS" pitchFamily="66" charset="0"/>
                </a:rPr>
                <a:t>Improve</a:t>
              </a:r>
              <a:endParaRPr lang="he-IL" sz="2400" dirty="0">
                <a:latin typeface="Comic Sans MS" pitchFamily="66" charset="0"/>
              </a:endParaRPr>
            </a:p>
          </p:txBody>
        </p:sp>
      </p:grpSp>
      <p:pic>
        <p:nvPicPr>
          <p:cNvPr id="50" name="Picture 49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4908" y="1116580"/>
            <a:ext cx="3289300" cy="2463800"/>
          </a:xfrm>
          <a:prstGeom prst="rect">
            <a:avLst/>
          </a:prstGeom>
        </p:spPr>
      </p:pic>
      <p:pic>
        <p:nvPicPr>
          <p:cNvPr id="49" name="Picture 48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368" y="1340768"/>
            <a:ext cx="3289300" cy="2463800"/>
          </a:xfrm>
          <a:prstGeom prst="rect">
            <a:avLst/>
          </a:prstGeom>
        </p:spPr>
      </p:pic>
      <p:pic>
        <p:nvPicPr>
          <p:cNvPr id="29708" name="Picture 12" descr="http://us.cdn3.123rf.com/168nwm/mayamaya/mayamaya1004/mayamaya100400058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13349">
            <a:off x="4210317" y="2275230"/>
            <a:ext cx="2773623" cy="2773623"/>
          </a:xfrm>
          <a:prstGeom prst="rect">
            <a:avLst/>
          </a:prstGeom>
          <a:noFill/>
        </p:spPr>
      </p:pic>
      <p:pic>
        <p:nvPicPr>
          <p:cNvPr id="59" name="Picture 58" descr="Arr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93564" y="1484784"/>
            <a:ext cx="3289300" cy="24638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644008" y="2780928"/>
            <a:ext cx="649538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DPI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cs typeface="Aharoni" pitchFamily="2" charset="-79"/>
              </a:rPr>
              <a:t>Background: </a:t>
            </a:r>
            <a:br>
              <a:rPr lang="en-US" sz="4000" dirty="0" smtClean="0">
                <a:cs typeface="Aharoni" pitchFamily="2" charset="-79"/>
              </a:rPr>
            </a:br>
            <a:r>
              <a:rPr lang="en-US" sz="4000" dirty="0" smtClean="0">
                <a:cs typeface="Aharoni" pitchFamily="2" charset="-79"/>
              </a:rPr>
              <a:t>	</a:t>
            </a:r>
            <a:r>
              <a:rPr lang="en-US" sz="4000" dirty="0" smtClean="0">
                <a:solidFill>
                  <a:schemeClr val="hlink"/>
                </a:solidFill>
                <a:cs typeface="Times New Roman" pitchFamily="18" charset="0"/>
              </a:rPr>
              <a:t>Compressed HTTP uses GZIP</a:t>
            </a:r>
            <a:endParaRPr lang="he-IL" sz="4000" dirty="0" smtClean="0">
              <a:solidFill>
                <a:schemeClr val="hlink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cs typeface="Arial" pitchFamily="34" charset="0"/>
              </a:rPr>
              <a:t>Two stage algorithm:</a:t>
            </a:r>
          </a:p>
          <a:p>
            <a:pPr lvl="1" eaLnBrk="1" hangingPunct="1">
              <a:defRPr/>
            </a:pPr>
            <a:r>
              <a:rPr lang="en-US" dirty="0" smtClean="0">
                <a:cs typeface="Arial" pitchFamily="34" charset="0"/>
              </a:rPr>
              <a:t>Stage 1: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LZ77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  <a:p>
            <a:pPr lvl="2" eaLnBrk="1" hangingPunct="1">
              <a:defRPr/>
            </a:pPr>
            <a:r>
              <a:rPr lang="en-US" dirty="0" smtClean="0">
                <a:cs typeface="Arial" pitchFamily="34" charset="0"/>
              </a:rPr>
              <a:t>Goal: reduce string presentation size </a:t>
            </a:r>
          </a:p>
          <a:p>
            <a:pPr lvl="2" eaLnBrk="1" hangingPunct="1">
              <a:defRPr/>
            </a:pPr>
            <a:r>
              <a:rPr lang="en-US" dirty="0" smtClean="0">
                <a:cs typeface="Arial" pitchFamily="34" charset="0"/>
              </a:rPr>
              <a:t>Technique: repeated strings compression</a:t>
            </a:r>
          </a:p>
          <a:p>
            <a:pPr lvl="2" eaLnBrk="1" hangingPunct="1">
              <a:defRPr/>
            </a:pPr>
            <a:endParaRPr lang="en-US" dirty="0" smtClean="0"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Arial" pitchFamily="34" charset="0"/>
              </a:rPr>
              <a:t>Stage 2: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Huffman Coding </a:t>
            </a:r>
          </a:p>
          <a:p>
            <a:pPr lvl="2" eaLnBrk="1" hangingPunct="1">
              <a:defRPr/>
            </a:pPr>
            <a:r>
              <a:rPr lang="en-US" dirty="0" smtClean="0">
                <a:cs typeface="Arial" pitchFamily="34" charset="0"/>
              </a:rPr>
              <a:t>Goal: reduce the symbols code size </a:t>
            </a:r>
          </a:p>
          <a:p>
            <a:pPr lvl="2" eaLnBrk="1" hangingPunct="1">
              <a:defRPr/>
            </a:pPr>
            <a:r>
              <a:rPr lang="en-US" dirty="0" smtClean="0">
                <a:cs typeface="Arial" pitchFamily="34" charset="0"/>
              </a:rPr>
              <a:t>Technique: frequent symbols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fewer bits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89090" name="Picture 2" descr="http://saint-michael.trap17.com/blog/wp-content/uploads/2009/03/22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090" y="5610861"/>
            <a:ext cx="2286422" cy="124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29"/>
          <p:cNvGrpSpPr/>
          <p:nvPr/>
        </p:nvGrpSpPr>
        <p:grpSpPr>
          <a:xfrm>
            <a:off x="5724127" y="5766822"/>
            <a:ext cx="1080121" cy="1091178"/>
            <a:chOff x="4355976" y="4397042"/>
            <a:chExt cx="1639495" cy="1520300"/>
          </a:xfrm>
        </p:grpSpPr>
        <p:pic>
          <p:nvPicPr>
            <p:cNvPr id="9" name="Picture 20" descr="compress files1 Free programs to decompress and compress fil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4437112"/>
              <a:ext cx="1639495" cy="1480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4397042"/>
              <a:ext cx="978654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928662" y="1700808"/>
            <a:ext cx="7315746" cy="1944216"/>
            <a:chOff x="928662" y="1700808"/>
            <a:chExt cx="7315746" cy="1944216"/>
          </a:xfrm>
        </p:grpSpPr>
        <p:sp>
          <p:nvSpPr>
            <p:cNvPr id="6" name="Rectangle 5"/>
            <p:cNvSpPr/>
            <p:nvPr/>
          </p:nvSpPr>
          <p:spPr>
            <a:xfrm>
              <a:off x="928662" y="2132856"/>
              <a:ext cx="6858048" cy="1512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Picture 10" descr="http://www.kaboomreview.com/wp-content/uploads/2007/06/explosion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8012" y="1700808"/>
              <a:ext cx="1146396" cy="1152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554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Aharoni" pitchFamily="2" charset="-79"/>
              </a:rPr>
              <a:t>Background: </a:t>
            </a:r>
            <a:r>
              <a:rPr lang="en-US" sz="4000" dirty="0" smtClean="0">
                <a:solidFill>
                  <a:schemeClr val="hlink"/>
                </a:solidFill>
                <a:cs typeface="Aharoni" pitchFamily="2" charset="-79"/>
              </a:rPr>
              <a:t>L</a:t>
            </a:r>
            <a:r>
              <a:rPr lang="en-US" sz="4000" dirty="0" smtClean="0">
                <a:solidFill>
                  <a:schemeClr val="hlink"/>
                </a:solidFill>
                <a:cs typeface="Times New Roman" pitchFamily="18" charset="0"/>
              </a:rPr>
              <a:t>Z77 Compression</a:t>
            </a: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323850" y="1538288"/>
            <a:ext cx="8820150" cy="4525962"/>
          </a:xfrm>
        </p:spPr>
        <p:txBody>
          <a:bodyPr/>
          <a:lstStyle/>
          <a:p>
            <a:pPr eaLnBrk="1" hangingPunct="1"/>
            <a:r>
              <a:rPr lang="en-US" sz="3000" dirty="0" smtClean="0">
                <a:cs typeface="Arial" pitchFamily="34" charset="0"/>
              </a:rPr>
              <a:t>Compress  repeated strings</a:t>
            </a:r>
          </a:p>
          <a:p>
            <a:pPr lvl="1" eaLnBrk="1" hangingPunct="1"/>
            <a:r>
              <a:rPr lang="en-US" sz="3000" dirty="0" smtClean="0">
                <a:cs typeface="Arial" pitchFamily="34" charset="0"/>
              </a:rPr>
              <a:t>Looking only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32KB</a:t>
            </a:r>
            <a:r>
              <a:rPr lang="en-US" sz="3000" dirty="0" smtClean="0">
                <a:cs typeface="Arial" pitchFamily="34" charset="0"/>
              </a:rPr>
              <a:t> back (window)</a:t>
            </a:r>
          </a:p>
          <a:p>
            <a:pPr eaLnBrk="1" hangingPunct="1"/>
            <a:r>
              <a:rPr lang="en-US" sz="3000" dirty="0" smtClean="0">
                <a:cs typeface="Arial" pitchFamily="34" charset="0"/>
              </a:rPr>
              <a:t>Encode repeated strings by {</a:t>
            </a:r>
            <a:r>
              <a:rPr lang="en-US" sz="3000" dirty="0" err="1" smtClean="0">
                <a:cs typeface="Arial" pitchFamily="34" charset="0"/>
              </a:rPr>
              <a:t>distance,length</a:t>
            </a:r>
            <a:r>
              <a:rPr lang="en-US" sz="3000" dirty="0" smtClean="0">
                <a:cs typeface="Arial" pitchFamily="34" charset="0"/>
              </a:rPr>
              <a:t>}</a:t>
            </a:r>
          </a:p>
          <a:p>
            <a:pPr eaLnBrk="1" hangingPunct="1"/>
            <a:endParaRPr lang="en-US" sz="3000" dirty="0" smtClean="0"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3000" dirty="0" smtClean="0"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000" dirty="0" smtClean="0">
                <a:cs typeface="Arial" pitchFamily="34" charset="0"/>
              </a:rPr>
              <a:t>		ABCDEFABCD </a:t>
            </a:r>
            <a:r>
              <a:rPr lang="en-US" sz="3000" dirty="0" smtClean="0">
                <a:cs typeface="Arial" pitchFamily="34" charset="0"/>
                <a:sym typeface="Wingdings" pitchFamily="2" charset="2"/>
              </a:rPr>
              <a:t></a:t>
            </a:r>
          </a:p>
          <a:p>
            <a:pPr eaLnBrk="1" hangingPunct="1"/>
            <a:endParaRPr lang="en-US" sz="3000" dirty="0" smtClean="0"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31913" y="4751388"/>
            <a:ext cx="157162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388" y="4294188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latin typeface="Comic Sans MS" pitchFamily="66" charset="0"/>
              </a:rPr>
              <a:t>ABCDEF</a:t>
            </a:r>
            <a:endParaRPr lang="he-IL" sz="280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4963" y="4292600"/>
            <a:ext cx="100806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35088" y="4292600"/>
            <a:ext cx="100806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27713" y="4286250"/>
            <a:ext cx="17859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000">
                <a:latin typeface="Comic Sans MS" pitchFamily="66" charset="0"/>
                <a:sym typeface="Wingdings" pitchFamily="2" charset="2"/>
              </a:rPr>
              <a:t>{6,4}</a:t>
            </a:r>
            <a:endParaRPr lang="he-IL" sz="3000"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5429250"/>
            <a:ext cx="8286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latin typeface="Comic Sans MS" pitchFamily="66" charset="0"/>
              </a:rPr>
              <a:t>Pointers </a:t>
            </a:r>
            <a:r>
              <a:rPr lang="en-US" sz="3000" dirty="0" smtClean="0">
                <a:latin typeface="Comic Sans MS" pitchFamily="66" charset="0"/>
              </a:rPr>
              <a:t>might be recursive</a:t>
            </a:r>
            <a:endParaRPr lang="he-IL" sz="3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18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43000"/>
          </a:xfrm>
        </p:spPr>
        <p:txBody>
          <a:bodyPr/>
          <a:lstStyle/>
          <a:p>
            <a:r>
              <a:rPr lang="en-US" dirty="0" smtClean="0">
                <a:cs typeface="Aharoni" pitchFamily="2" charset="-79"/>
              </a:rPr>
              <a:t>Background: </a:t>
            </a:r>
            <a:r>
              <a:rPr lang="en-US" dirty="0" smtClean="0">
                <a:solidFill>
                  <a:schemeClr val="hlink"/>
                </a:solidFill>
                <a:cs typeface="Aharoni" pitchFamily="2" charset="-79"/>
              </a:rPr>
              <a:t>L</a:t>
            </a:r>
            <a:r>
              <a:rPr lang="en-US" dirty="0" smtClean="0">
                <a:solidFill>
                  <a:schemeClr val="hlink"/>
                </a:solidFill>
                <a:cs typeface="Times New Roman" pitchFamily="18" charset="0"/>
              </a:rPr>
              <a:t>Z77 Compression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sz="2800" dirty="0" smtClean="0"/>
              <a:t>Decompression is </a:t>
            </a:r>
            <a:r>
              <a:rPr lang="en-US" sz="2800" b="1" u="sng" dirty="0" smtClean="0"/>
              <a:t>cheap</a:t>
            </a:r>
            <a:endParaRPr lang="en-US" sz="2800" dirty="0" smtClean="0"/>
          </a:p>
          <a:p>
            <a:pPr lvl="1"/>
            <a:r>
              <a:rPr lang="en-US" sz="2400" dirty="0" smtClean="0"/>
              <a:t>Copy consecutive bytes to buffer</a:t>
            </a:r>
          </a:p>
          <a:p>
            <a:pPr lvl="1"/>
            <a:r>
              <a:rPr lang="en-US" sz="2400" dirty="0" smtClean="0"/>
              <a:t>Enjoys cache boost due to spatial locality</a:t>
            </a:r>
          </a:p>
          <a:p>
            <a:r>
              <a:rPr lang="en-US" sz="2800" dirty="0" smtClean="0"/>
              <a:t>Compression is </a:t>
            </a:r>
            <a:r>
              <a:rPr lang="en-US" sz="2800" b="1" u="sng" dirty="0" smtClean="0"/>
              <a:t>expensive</a:t>
            </a:r>
          </a:p>
          <a:p>
            <a:pPr lvl="1"/>
            <a:r>
              <a:rPr lang="en-US" sz="2400" dirty="0" smtClean="0"/>
              <a:t>Maintain locations of previous strings triplets</a:t>
            </a:r>
          </a:p>
          <a:p>
            <a:pPr lvl="1"/>
            <a:r>
              <a:rPr lang="en-US" sz="2400" dirty="0" smtClean="0"/>
              <a:t>Locate (a larger) prior occurrence of current text...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We use this observation later on…</a:t>
            </a:r>
            <a:endParaRPr lang="he-IL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43888" y="2630816"/>
            <a:ext cx="46440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Current state</a:t>
            </a:r>
            <a:endParaRPr lang="en-US" dirty="0" smtClean="0">
              <a:solidFill>
                <a:schemeClr val="hlink"/>
              </a:solidFill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3300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824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6348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7872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9396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0920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444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3968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549211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2726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4250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5774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298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8822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60346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6187083"/>
            <a:ext cx="4495800" cy="12223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2630816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2531392" y="4731240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2531392" y="4861415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531392" y="4990003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2531392" y="5120178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475656" y="284684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Uncompressed</a:t>
            </a:r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6177" y="2338592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Bodoni MT Black" pitchFamily="18" charset="0"/>
              </a:rPr>
              <a:t>active session buffer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04048" y="241479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2" name="Curved Connector 61"/>
          <p:cNvCxnSpPr>
            <a:stCxn id="10" idx="1"/>
            <a:endCxn id="36" idx="1"/>
          </p:cNvCxnSpPr>
          <p:nvPr/>
        </p:nvCxnSpPr>
        <p:spPr bwMode="auto">
          <a:xfrm rot="10800000" flipH="1">
            <a:off x="304800" y="2691936"/>
            <a:ext cx="18728" cy="1613595"/>
          </a:xfrm>
          <a:prstGeom prst="curvedConnector3">
            <a:avLst>
              <a:gd name="adj1" fmla="val -12206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urved Connector 63"/>
          <p:cNvCxnSpPr>
            <a:stCxn id="58" idx="3"/>
            <a:endCxn id="10" idx="3"/>
          </p:cNvCxnSpPr>
          <p:nvPr/>
        </p:nvCxnSpPr>
        <p:spPr bwMode="auto">
          <a:xfrm flipH="1">
            <a:off x="4800600" y="2691935"/>
            <a:ext cx="887288" cy="1613595"/>
          </a:xfrm>
          <a:prstGeom prst="curvedConnector3">
            <a:avLst>
              <a:gd name="adj1" fmla="val -257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4910575" y="974632"/>
            <a:ext cx="2195736" cy="648072"/>
            <a:chOff x="4910575" y="1484784"/>
            <a:chExt cx="2195736" cy="648072"/>
          </a:xfrm>
        </p:grpSpPr>
        <p:sp>
          <p:nvSpPr>
            <p:cNvPr id="67" name="Cloud Callout 66"/>
            <p:cNvSpPr/>
            <p:nvPr/>
          </p:nvSpPr>
          <p:spPr bwMode="auto">
            <a:xfrm>
              <a:off x="5364088" y="1484784"/>
              <a:ext cx="1224136" cy="648072"/>
            </a:xfrm>
            <a:prstGeom prst="cloudCallout">
              <a:avLst>
                <a:gd name="adj1" fmla="val -67684"/>
                <a:gd name="adj2" fmla="val 16566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10575" y="1503638"/>
              <a:ext cx="21957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New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smtClean="0">
                  <a:latin typeface="Comic Sans MS" pitchFamily="66" charset="0"/>
                </a:rPr>
                <a:t>Packet</a:t>
              </a:r>
              <a:endParaRPr lang="he-IL" sz="1600" dirty="0">
                <a:latin typeface="Comic Sans MS" pitchFamily="66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48264" y="5445224"/>
            <a:ext cx="1800200" cy="1412776"/>
            <a:chOff x="6948264" y="5445224"/>
            <a:chExt cx="1800200" cy="1412776"/>
          </a:xfrm>
        </p:grpSpPr>
        <p:grpSp>
          <p:nvGrpSpPr>
            <p:cNvPr id="79" name="Group 76"/>
            <p:cNvGrpSpPr/>
            <p:nvPr/>
          </p:nvGrpSpPr>
          <p:grpSpPr>
            <a:xfrm>
              <a:off x="7596336" y="5517232"/>
              <a:ext cx="1152128" cy="1080120"/>
              <a:chOff x="3934229" y="3423814"/>
              <a:chExt cx="1152128" cy="108012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3934229" y="3423814"/>
                <a:ext cx="1152128" cy="10801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3300000" rev="0"/>
                </a:camera>
                <a:lightRig rig="threePt" dir="t"/>
              </a:scene3d>
              <a:sp3d extrusionH="190500"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3" name="Group 10"/>
              <p:cNvGrpSpPr/>
              <p:nvPr/>
            </p:nvGrpSpPr>
            <p:grpSpPr>
              <a:xfrm flipH="1">
                <a:off x="4366277" y="3927870"/>
                <a:ext cx="223644" cy="289938"/>
                <a:chOff x="4795644" y="3190115"/>
                <a:chExt cx="189354" cy="289938"/>
              </a:xfrm>
            </p:grpSpPr>
            <p:sp>
              <p:nvSpPr>
                <p:cNvPr id="84" name="Oval 4"/>
                <p:cNvSpPr/>
                <p:nvPr/>
              </p:nvSpPr>
              <p:spPr bwMode="auto">
                <a:xfrm>
                  <a:off x="4840982" y="3192021"/>
                  <a:ext cx="144016" cy="28803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>
                  <a:off x="4795644" y="3190116"/>
                  <a:ext cx="144016" cy="28803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86" name="Straight Connector 85"/>
                <p:cNvCxnSpPr>
                  <a:stCxn id="85" idx="0"/>
                </p:cNvCxnSpPr>
                <p:nvPr/>
              </p:nvCxnSpPr>
              <p:spPr bwMode="auto">
                <a:xfrm rot="16200000" flipH="1">
                  <a:off x="4889368" y="3168399"/>
                  <a:ext cx="1905" cy="453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>
                  <a:stCxn id="85" idx="4"/>
                </p:cNvCxnSpPr>
                <p:nvPr/>
              </p:nvCxnSpPr>
              <p:spPr bwMode="auto">
                <a:xfrm rot="16200000" flipH="1">
                  <a:off x="4889369" y="3456431"/>
                  <a:ext cx="1905" cy="453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0" name="Rectangle 79"/>
            <p:cNvSpPr/>
            <p:nvPr/>
          </p:nvSpPr>
          <p:spPr>
            <a:xfrm>
              <a:off x="7719846" y="5445224"/>
              <a:ext cx="877163" cy="400110"/>
            </a:xfrm>
            <a:prstGeom prst="rect">
              <a:avLst/>
            </a:prstGeom>
            <a:noFill/>
            <a:effectLst>
              <a:outerShdw blurRad="292100" dist="127000" dir="3000000" algn="tl" rotWithShape="0">
                <a:prstClr val="black"/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rgbClr val="33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unzip</a:t>
              </a:r>
              <a:endParaRPr lang="en-US" sz="2000" b="1" cap="none" spc="0" dirty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  <p:pic>
          <p:nvPicPr>
            <p:cNvPr id="81" name="Picture 10" descr="http://www.kaboomreview.com/wp-content/uploads/2007/06/explos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5705872"/>
              <a:ext cx="1146396" cy="1152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10" grpId="1" animBg="1"/>
      <p:bldP spid="36" grpId="0" animBg="1"/>
      <p:bldP spid="36" grpId="1" animBg="1"/>
      <p:bldP spid="57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General Idea: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hlink"/>
                </a:solidFill>
                <a:cs typeface="Aharoni" pitchFamily="2" charset="-79"/>
              </a:rPr>
              <a:t>Keep “compressed” buffer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23728" y="3501008"/>
            <a:ext cx="7020272" cy="4525963"/>
          </a:xfrm>
        </p:spPr>
        <p:txBody>
          <a:bodyPr/>
          <a:lstStyle/>
          <a:p>
            <a:r>
              <a:rPr lang="en-US" sz="2800" dirty="0" smtClean="0"/>
              <a:t>Keep buffers in a “compressed” form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Uncompress</a:t>
            </a:r>
            <a:r>
              <a:rPr lang="en-US" sz="2800" dirty="0" smtClean="0"/>
              <a:t> “active session” only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2084" y="3051250"/>
            <a:ext cx="1017588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02084" y="3203650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02084" y="3356050"/>
            <a:ext cx="8382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02084" y="3508450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602084" y="3660850"/>
            <a:ext cx="719138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02084" y="3813250"/>
            <a:ext cx="8382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02084" y="3965650"/>
            <a:ext cx="8382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02084" y="4118050"/>
            <a:ext cx="719138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602084" y="4270450"/>
            <a:ext cx="77787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602084" y="5000018"/>
            <a:ext cx="658813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02084" y="5152418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02084" y="5304818"/>
            <a:ext cx="719138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602084" y="5457218"/>
            <a:ext cx="77787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02084" y="5609618"/>
            <a:ext cx="719138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02084" y="5762018"/>
            <a:ext cx="77787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02084" y="5914418"/>
            <a:ext cx="658813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11560" y="2204864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cxnSp>
        <p:nvCxnSpPr>
          <p:cNvPr id="38" name="Shape 37"/>
          <p:cNvCxnSpPr>
            <a:stCxn id="60" idx="1"/>
            <a:endCxn id="36" idx="1"/>
          </p:cNvCxnSpPr>
          <p:nvPr/>
        </p:nvCxnSpPr>
        <p:spPr>
          <a:xfrm rot="10800000">
            <a:off x="611560" y="2265983"/>
            <a:ext cx="1588" cy="239390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lowchart: Connector 46"/>
          <p:cNvSpPr/>
          <p:nvPr/>
        </p:nvSpPr>
        <p:spPr>
          <a:xfrm>
            <a:off x="906884" y="4437112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906884" y="4567287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906884" y="4695875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906884" y="4826050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04" y="256490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Compressed</a:t>
            </a:r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581124" y="3717032"/>
            <a:ext cx="814948" cy="792088"/>
            <a:chOff x="6876256" y="4653136"/>
            <a:chExt cx="1080121" cy="1091178"/>
          </a:xfrm>
        </p:grpSpPr>
        <p:pic>
          <p:nvPicPr>
            <p:cNvPr id="53" name="Picture 20" descr="compress files1 Free programs to decompress and compress fi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4681896"/>
              <a:ext cx="1080121" cy="1062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6015" y="4653136"/>
              <a:ext cx="644750" cy="4651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7" name="Rectangle 56"/>
          <p:cNvSpPr/>
          <p:nvPr/>
        </p:nvSpPr>
        <p:spPr>
          <a:xfrm>
            <a:off x="1331640" y="1916832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Bodoni MT Black" pitchFamily="18" charset="0"/>
              </a:rPr>
              <a:t>active session buffer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41537" y="2445842"/>
            <a:ext cx="252000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5940152" y="1700808"/>
            <a:ext cx="2195736" cy="648072"/>
            <a:chOff x="4622543" y="1916832"/>
            <a:chExt cx="2195736" cy="648072"/>
          </a:xfrm>
        </p:grpSpPr>
        <p:sp>
          <p:nvSpPr>
            <p:cNvPr id="58" name="Cloud Callout 57"/>
            <p:cNvSpPr/>
            <p:nvPr/>
          </p:nvSpPr>
          <p:spPr bwMode="auto">
            <a:xfrm>
              <a:off x="5126599" y="1916832"/>
              <a:ext cx="1224136" cy="648072"/>
            </a:xfrm>
            <a:prstGeom prst="cloudCallout">
              <a:avLst>
                <a:gd name="adj1" fmla="val -123985"/>
                <a:gd name="adj2" fmla="val 6080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2543" y="1916832"/>
              <a:ext cx="21957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dirty="0" smtClean="0">
                  <a:latin typeface="Comic Sans MS" pitchFamily="66" charset="0"/>
                </a:rPr>
                <a:t>New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smtClean="0">
                  <a:latin typeface="Comic Sans MS" pitchFamily="66" charset="0"/>
                </a:rPr>
                <a:t>Packet</a:t>
              </a:r>
              <a:endParaRPr lang="he-IL" sz="1600" dirty="0">
                <a:latin typeface="Comic Sans MS" pitchFamily="66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611560" y="2445842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1" name="Shape 60"/>
          <p:cNvCxnSpPr>
            <a:stCxn id="23" idx="1"/>
            <a:endCxn id="60" idx="1"/>
          </p:cNvCxnSpPr>
          <p:nvPr/>
        </p:nvCxnSpPr>
        <p:spPr>
          <a:xfrm rot="10800000" flipH="1">
            <a:off x="602084" y="2505373"/>
            <a:ext cx="9476" cy="1062608"/>
          </a:xfrm>
          <a:prstGeom prst="curvedConnector3">
            <a:avLst>
              <a:gd name="adj1" fmla="val -241241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01668" y="2445838"/>
            <a:ext cx="898525" cy="11906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70" name="Straight Arrow Connector 69"/>
          <p:cNvCxnSpPr>
            <a:stCxn id="55" idx="1"/>
            <a:endCxn id="68" idx="3"/>
          </p:cNvCxnSpPr>
          <p:nvPr/>
        </p:nvCxnSpPr>
        <p:spPr bwMode="auto">
          <a:xfrm rot="10800000">
            <a:off x="1700193" y="2505369"/>
            <a:ext cx="3541344" cy="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1372344" y="2204864"/>
            <a:ext cx="4495800" cy="1222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1F1F1F">
                  <a:alpha val="80000"/>
                </a:srgbClr>
              </a:gs>
              <a:gs pos="27000">
                <a:srgbClr val="FFFFFF">
                  <a:alpha val="46000"/>
                </a:srgbClr>
              </a:gs>
              <a:gs pos="42000">
                <a:srgbClr val="636363"/>
              </a:gs>
              <a:gs pos="53000">
                <a:srgbClr val="CFCFCF">
                  <a:alpha val="50000"/>
                </a:srgbClr>
              </a:gs>
              <a:gs pos="66000">
                <a:srgbClr val="CFCFCF"/>
              </a:gs>
              <a:gs pos="75999">
                <a:srgbClr val="1F1F1F">
                  <a:alpha val="65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FF33"/>
              </a:solidFill>
            </a:endParaRPr>
          </a:p>
        </p:txBody>
      </p:sp>
      <p:cxnSp>
        <p:nvCxnSpPr>
          <p:cNvPr id="73" name="Curved Connector 72"/>
          <p:cNvCxnSpPr>
            <a:stCxn id="55" idx="3"/>
            <a:endCxn id="71" idx="3"/>
          </p:cNvCxnSpPr>
          <p:nvPr/>
        </p:nvCxnSpPr>
        <p:spPr bwMode="auto">
          <a:xfrm flipV="1">
            <a:off x="5493537" y="2265983"/>
            <a:ext cx="374607" cy="239390"/>
          </a:xfrm>
          <a:prstGeom prst="curvedConnector3">
            <a:avLst>
              <a:gd name="adj1" fmla="val 1610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Curved Connector 75"/>
          <p:cNvCxnSpPr>
            <a:stCxn id="68" idx="3"/>
            <a:endCxn id="23" idx="3"/>
          </p:cNvCxnSpPr>
          <p:nvPr/>
        </p:nvCxnSpPr>
        <p:spPr bwMode="auto">
          <a:xfrm flipH="1">
            <a:off x="1500609" y="2505369"/>
            <a:ext cx="199584" cy="1062612"/>
          </a:xfrm>
          <a:prstGeom prst="curvedConnector3">
            <a:avLst>
              <a:gd name="adj1" fmla="val -1145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7" name="Group 76"/>
          <p:cNvGrpSpPr/>
          <p:nvPr/>
        </p:nvGrpSpPr>
        <p:grpSpPr>
          <a:xfrm>
            <a:off x="7596336" y="5517232"/>
            <a:ext cx="1152128" cy="1080120"/>
            <a:chOff x="3934229" y="3423814"/>
            <a:chExt cx="1152128" cy="108012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934229" y="3423814"/>
              <a:ext cx="1152128" cy="10801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3300000" rev="0"/>
              </a:camera>
              <a:lightRig rig="threePt" dir="t"/>
            </a:scene3d>
            <a:sp3d extrusionH="190500"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79" name="Group 10"/>
            <p:cNvGrpSpPr/>
            <p:nvPr/>
          </p:nvGrpSpPr>
          <p:grpSpPr>
            <a:xfrm flipH="1">
              <a:off x="4366277" y="3927870"/>
              <a:ext cx="223644" cy="289938"/>
              <a:chOff x="4795644" y="3190115"/>
              <a:chExt cx="189354" cy="289938"/>
            </a:xfrm>
          </p:grpSpPr>
          <p:sp>
            <p:nvSpPr>
              <p:cNvPr id="80" name="Oval 4"/>
              <p:cNvSpPr/>
              <p:nvPr/>
            </p:nvSpPr>
            <p:spPr bwMode="auto">
              <a:xfrm>
                <a:off x="4840982" y="3192021"/>
                <a:ext cx="144016" cy="28803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795644" y="3190116"/>
                <a:ext cx="144016" cy="28803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0"/>
              </p:cNvCxnSpPr>
              <p:nvPr/>
            </p:nvCxnSpPr>
            <p:spPr bwMode="auto">
              <a:xfrm rot="16200000" flipH="1">
                <a:off x="4889368" y="3168399"/>
                <a:ext cx="1905" cy="45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4"/>
              </p:cNvCxnSpPr>
              <p:nvPr/>
            </p:nvCxnSpPr>
            <p:spPr bwMode="auto">
              <a:xfrm rot="16200000" flipH="1">
                <a:off x="4889369" y="3456431"/>
                <a:ext cx="1905" cy="45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4" name="Rectangle 83"/>
          <p:cNvSpPr/>
          <p:nvPr/>
        </p:nvSpPr>
        <p:spPr>
          <a:xfrm>
            <a:off x="7719846" y="5445224"/>
            <a:ext cx="877163" cy="400110"/>
          </a:xfrm>
          <a:prstGeom prst="rect">
            <a:avLst/>
          </a:prstGeom>
          <a:noFill/>
          <a:effectLst>
            <a:outerShdw blurRad="292100" dist="127000" dir="30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unzip</a:t>
            </a:r>
            <a:endParaRPr lang="en-US" sz="20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6" grpId="0" animBg="1"/>
      <p:bldP spid="36" grpId="1" animBg="1"/>
      <p:bldP spid="57" grpId="0"/>
      <p:bldP spid="55" grpId="0" animBg="1"/>
      <p:bldP spid="60" grpId="0" animBg="1"/>
      <p:bldP spid="60" grpId="1" animBg="1"/>
      <p:bldP spid="68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attempt – use original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620"/>
            <a:ext cx="8229600" cy="452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Problem</a:t>
            </a:r>
            <a:r>
              <a:rPr lang="en-US" sz="2400" dirty="0" smtClean="0"/>
              <a:t>: pointers may point out-of buffer boundary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Distance between a pointer to its literals may be </a:t>
            </a:r>
            <a:br>
              <a:rPr lang="en-US" sz="2400" dirty="0" smtClean="0"/>
            </a:br>
            <a:r>
              <a:rPr lang="en-US" sz="2400" u="sng" dirty="0" smtClean="0"/>
              <a:t>the entire session</a:t>
            </a:r>
            <a:r>
              <a:rPr lang="en-US" sz="2400" dirty="0" smtClean="0"/>
              <a:t>!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This usually exceeds 32KB…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99616" y="3068960"/>
            <a:ext cx="7416800" cy="1379537"/>
            <a:chOff x="179388" y="620713"/>
            <a:chExt cx="7416800" cy="1379537"/>
          </a:xfrm>
        </p:grpSpPr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1403350" y="620713"/>
              <a:ext cx="6192838" cy="6477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47"/>
            <p:cNvSpPr txBox="1">
              <a:spLocks noChangeArrowheads="1"/>
            </p:cNvSpPr>
            <p:nvPr/>
          </p:nvSpPr>
          <p:spPr bwMode="auto">
            <a:xfrm>
              <a:off x="5795963" y="765175"/>
              <a:ext cx="1655762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4067175" y="765175"/>
              <a:ext cx="1655763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… (200,3)…</a:t>
              </a: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763713" y="765175"/>
              <a:ext cx="2232025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…(300,5) …abc…</a:t>
              </a: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323850" y="765175"/>
              <a:ext cx="13684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179388" y="765175"/>
              <a:ext cx="1439862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hello…  </a:t>
              </a:r>
              <a:r>
                <a:rPr lang="he-IL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3492500" y="1268413"/>
              <a:ext cx="1366838" cy="504825"/>
            </a:xfrm>
            <a:custGeom>
              <a:avLst/>
              <a:gdLst>
                <a:gd name="T0" fmla="*/ 861 w 861"/>
                <a:gd name="T1" fmla="*/ 0 h 318"/>
                <a:gd name="T2" fmla="*/ 499 w 861"/>
                <a:gd name="T3" fmla="*/ 318 h 318"/>
                <a:gd name="T4" fmla="*/ 0 w 861"/>
                <a:gd name="T5" fmla="*/ 0 h 318"/>
                <a:gd name="T6" fmla="*/ 0 60000 65536"/>
                <a:gd name="T7" fmla="*/ 0 60000 65536"/>
                <a:gd name="T8" fmla="*/ 0 60000 65536"/>
                <a:gd name="T9" fmla="*/ 0 w 861"/>
                <a:gd name="T10" fmla="*/ 0 h 318"/>
                <a:gd name="T11" fmla="*/ 861 w 861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8">
                  <a:moveTo>
                    <a:pt x="861" y="0"/>
                  </a:moveTo>
                  <a:cubicBezTo>
                    <a:pt x="751" y="159"/>
                    <a:pt x="642" y="318"/>
                    <a:pt x="499" y="318"/>
                  </a:cubicBezTo>
                  <a:cubicBezTo>
                    <a:pt x="356" y="318"/>
                    <a:pt x="83" y="53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627313" y="1196975"/>
              <a:ext cx="3960812" cy="803275"/>
            </a:xfrm>
            <a:custGeom>
              <a:avLst/>
              <a:gdLst>
                <a:gd name="T0" fmla="*/ 2495 w 2495"/>
                <a:gd name="T1" fmla="*/ 0 h 506"/>
                <a:gd name="T2" fmla="*/ 953 w 2495"/>
                <a:gd name="T3" fmla="*/ 499 h 506"/>
                <a:gd name="T4" fmla="*/ 0 w 2495"/>
                <a:gd name="T5" fmla="*/ 45 h 506"/>
                <a:gd name="T6" fmla="*/ 0 60000 65536"/>
                <a:gd name="T7" fmla="*/ 0 60000 65536"/>
                <a:gd name="T8" fmla="*/ 0 60000 65536"/>
                <a:gd name="T9" fmla="*/ 0 w 2495"/>
                <a:gd name="T10" fmla="*/ 0 h 506"/>
                <a:gd name="T11" fmla="*/ 2495 w 2495"/>
                <a:gd name="T12" fmla="*/ 506 h 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5" h="506">
                  <a:moveTo>
                    <a:pt x="2495" y="0"/>
                  </a:moveTo>
                  <a:cubicBezTo>
                    <a:pt x="1932" y="246"/>
                    <a:pt x="1369" y="492"/>
                    <a:pt x="953" y="499"/>
                  </a:cubicBezTo>
                  <a:cubicBezTo>
                    <a:pt x="537" y="506"/>
                    <a:pt x="159" y="121"/>
                    <a:pt x="0" y="4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042988" y="1268413"/>
              <a:ext cx="1512887" cy="649287"/>
            </a:xfrm>
            <a:custGeom>
              <a:avLst/>
              <a:gdLst>
                <a:gd name="T0" fmla="*/ 953 w 953"/>
                <a:gd name="T1" fmla="*/ 0 h 409"/>
                <a:gd name="T2" fmla="*/ 409 w 953"/>
                <a:gd name="T3" fmla="*/ 409 h 409"/>
                <a:gd name="T4" fmla="*/ 0 w 953"/>
                <a:gd name="T5" fmla="*/ 0 h 409"/>
                <a:gd name="T6" fmla="*/ 0 60000 65536"/>
                <a:gd name="T7" fmla="*/ 0 60000 65536"/>
                <a:gd name="T8" fmla="*/ 0 60000 65536"/>
                <a:gd name="T9" fmla="*/ 0 w 953"/>
                <a:gd name="T10" fmla="*/ 0 h 409"/>
                <a:gd name="T11" fmla="*/ 953 w 953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3" h="409">
                  <a:moveTo>
                    <a:pt x="953" y="0"/>
                  </a:moveTo>
                  <a:cubicBezTo>
                    <a:pt x="760" y="204"/>
                    <a:pt x="568" y="409"/>
                    <a:pt x="409" y="409"/>
                  </a:cubicBezTo>
                  <a:cubicBezTo>
                    <a:pt x="250" y="409"/>
                    <a:pt x="68" y="6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75"/>
            <p:cNvSpPr>
              <a:spLocks noChangeArrowheads="1"/>
            </p:cNvSpPr>
            <p:nvPr/>
          </p:nvSpPr>
          <p:spPr bwMode="auto">
            <a:xfrm>
              <a:off x="5795963" y="765175"/>
              <a:ext cx="16557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(30,000,4)...</a:t>
              </a:r>
              <a:r>
                <a:rPr lang="he-IL" sz="200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he-IL" sz="20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59832" y="2492896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Packets</a:t>
            </a:r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27" idx="0"/>
          </p:cNvCxnSpPr>
          <p:nvPr/>
        </p:nvCxnSpPr>
        <p:spPr bwMode="auto">
          <a:xfrm rot="5400000">
            <a:off x="3622348" y="2839834"/>
            <a:ext cx="351194" cy="395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6" idx="2"/>
            <a:endCxn id="26" idx="0"/>
          </p:cNvCxnSpPr>
          <p:nvPr/>
        </p:nvCxnSpPr>
        <p:spPr bwMode="auto">
          <a:xfrm rot="16200000" flipH="1">
            <a:off x="4630013" y="2228150"/>
            <a:ext cx="351194" cy="16193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6" idx="2"/>
            <a:endCxn id="33" idx="0"/>
          </p:cNvCxnSpPr>
          <p:nvPr/>
        </p:nvCxnSpPr>
        <p:spPr bwMode="auto">
          <a:xfrm rot="16200000" flipH="1">
            <a:off x="5494407" y="1363757"/>
            <a:ext cx="351194" cy="3348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660232" y="2492896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32KB Buffer</a:t>
            </a:r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 bwMode="auto">
          <a:xfrm rot="5400000">
            <a:off x="7240942" y="2713566"/>
            <a:ext cx="20673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34" name="Picture 2" descr="http://upload.wikimedia.org/wikipedia/commons/thumb/a/a2/X_mark.svg/525px-X_ma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441049" cy="50405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 rot="21296196">
            <a:off x="4889329" y="5538399"/>
            <a:ext cx="3779912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 smtClean="0">
                <a:solidFill>
                  <a:srgbClr val="FF0000"/>
                </a:solidFill>
                <a:latin typeface="Ravie" pitchFamily="82" charset="0"/>
              </a:rPr>
              <a:t>INVALID!</a:t>
            </a:r>
            <a:endParaRPr lang="he-IL" sz="4800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50731</TotalTime>
  <Words>816</Words>
  <Application>Microsoft Office PowerPoint</Application>
  <PresentationFormat>On-screen Show (4:3)</PresentationFormat>
  <Paragraphs>216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עיצוב ברירת מחדל</vt:lpstr>
      <vt:lpstr>Efficient Processing  of Multi-Connection Compressed Web Traffic</vt:lpstr>
      <vt:lpstr>Compressed Web Traffic</vt:lpstr>
      <vt:lpstr>DPI on Compressed Web Traffic</vt:lpstr>
      <vt:lpstr>Background:   Compressed HTTP uses GZIP</vt:lpstr>
      <vt:lpstr>Background: LZ77 Compression</vt:lpstr>
      <vt:lpstr>Background: LZ77 Compression</vt:lpstr>
      <vt:lpstr>Current state</vt:lpstr>
      <vt:lpstr>General Idea:   Keep “compressed” buffer</vt:lpstr>
      <vt:lpstr>1st attempt – use original data</vt:lpstr>
      <vt:lpstr>2nd attempt –   re-compress buffer</vt:lpstr>
      <vt:lpstr>Our solution: Swap Out of boundary Pointers (SOP)</vt:lpstr>
      <vt:lpstr>How it works</vt:lpstr>
      <vt:lpstr>SOP – Packing  Algorithm</vt:lpstr>
      <vt:lpstr>SOP – Time Considerations</vt:lpstr>
      <vt:lpstr>SOP-Indexed</vt:lpstr>
      <vt:lpstr>DPI of Compressed Traffic</vt:lpstr>
      <vt:lpstr>ACCH Algorithm:   skip scanning pointer area</vt:lpstr>
      <vt:lpstr>Experimental Results:   Packing Methods</vt:lpstr>
      <vt:lpstr>Experimental Results:    DPI +Packing</vt:lpstr>
      <vt:lpstr>Conclusion</vt:lpstr>
      <vt:lpstr>Slide 21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Yaron</cp:lastModifiedBy>
  <cp:revision>1916</cp:revision>
  <dcterms:created xsi:type="dcterms:W3CDTF">2010-06-29T16:40:57Z</dcterms:created>
  <dcterms:modified xsi:type="dcterms:W3CDTF">2011-05-09T17:38:16Z</dcterms:modified>
</cp:coreProperties>
</file>